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</p:sldMasterIdLst>
  <p:sldIdLst>
    <p:sldId id="256" r:id="rId2"/>
    <p:sldId id="257" r:id="rId3"/>
    <p:sldId id="258" r:id="rId4"/>
    <p:sldId id="259" r:id="rId5"/>
    <p:sldId id="260" r:id="rId6"/>
    <p:sldId id="261" r:id="rId7"/>
    <p:sldId id="262" r:id="rId8"/>
    <p:sldId id="263" r:id="rId9"/>
    <p:sldId id="264" r:id="rId10"/>
    <p:sldId id="265" r:id="rId11"/>
  </p:sldIdLst>
  <p:sldSz cx="18288000" cy="10287000"/>
  <p:notesSz cx="6858000" cy="9144000"/>
  <p:embeddedFontLst>
    <p:embeddedFont>
      <p:font typeface="Arimo Bold" panose="020B0704020202020204" pitchFamily="34" charset="0"/>
      <p:regular r:id="rId12"/>
      <p:bold r:id="rId13"/>
    </p:embeddedFont>
    <p:embeddedFont>
      <p:font typeface="Assistant Extra Light Bold" panose="020B0604020202020204" charset="-79"/>
      <p:regular r:id="rId14"/>
    </p:embeddedFont>
    <p:embeddedFont>
      <p:font typeface="Assistant Regular" panose="020B0604020202020204" charset="-79"/>
      <p:regular r:id="rId15"/>
    </p:embeddedFont>
    <p:embeddedFont>
      <p:font typeface="Calibri" panose="020F0502020204030204" pitchFamily="34" charset="0"/>
      <p:regular r:id="rId16"/>
      <p:bold r:id="rId17"/>
      <p:italic r:id="rId18"/>
      <p:boldItalic r:id="rId19"/>
    </p:embeddedFont>
    <p:embeddedFont>
      <p:font typeface="Inter Bold" panose="020B0604020202020204" charset="0"/>
      <p:regular r:id="rId20"/>
    </p:embeddedFont>
    <p:embeddedFont>
      <p:font typeface="Open Sans" panose="020B0606030504020204" pitchFamily="34" charset="0"/>
      <p:regular r:id="rId21"/>
      <p:bold r:id="rId22"/>
      <p:italic r:id="rId23"/>
      <p:boldItalic r:id="rId24"/>
    </p:embeddedFont>
    <p:embeddedFont>
      <p:font typeface="Open Sans Extra Bold" panose="020B0604020202020204" charset="0"/>
      <p:regular r:id="rId25"/>
    </p:embeddedFont>
    <p:embeddedFont>
      <p:font typeface="Open Sans Extra Bold Italics" panose="020B0604020202020204" charset="0"/>
      <p:regular r:id="rId26"/>
    </p:embeddedFont>
    <p:embeddedFont>
      <p:font typeface="Open Sans Light" panose="020B0306030504020204" pitchFamily="34" charset="0"/>
      <p:regular r:id="rId27"/>
      <p:italic r:id="rId28"/>
    </p:embeddedFont>
    <p:embeddedFont>
      <p:font typeface="PT Sans Bold" panose="020B0604020202020204" charset="0"/>
      <p:regular r:id="rId29"/>
    </p:embeddedFont>
  </p:embeddedFont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 autoAdjust="0"/>
    <p:restoredTop sz="94622" autoAdjust="0"/>
  </p:normalViewPr>
  <p:slideViewPr>
    <p:cSldViewPr>
      <p:cViewPr varScale="1">
        <p:scale>
          <a:sx n="73" d="100"/>
          <a:sy n="73" d="100"/>
        </p:scale>
        <p:origin x="594" y="66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font" Target="fonts/font2.fntdata"/><Relationship Id="rId18" Type="http://schemas.openxmlformats.org/officeDocument/2006/relationships/font" Target="fonts/font7.fntdata"/><Relationship Id="rId26" Type="http://schemas.openxmlformats.org/officeDocument/2006/relationships/font" Target="fonts/font15.fntdata"/><Relationship Id="rId3" Type="http://schemas.openxmlformats.org/officeDocument/2006/relationships/slide" Target="slides/slide2.xml"/><Relationship Id="rId21" Type="http://schemas.openxmlformats.org/officeDocument/2006/relationships/font" Target="fonts/font10.fntdata"/><Relationship Id="rId7" Type="http://schemas.openxmlformats.org/officeDocument/2006/relationships/slide" Target="slides/slide6.xml"/><Relationship Id="rId12" Type="http://schemas.openxmlformats.org/officeDocument/2006/relationships/font" Target="fonts/font1.fntdata"/><Relationship Id="rId17" Type="http://schemas.openxmlformats.org/officeDocument/2006/relationships/font" Target="fonts/font6.fntdata"/><Relationship Id="rId25" Type="http://schemas.openxmlformats.org/officeDocument/2006/relationships/font" Target="fonts/font14.fntdata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font" Target="fonts/font5.fntdata"/><Relationship Id="rId20" Type="http://schemas.openxmlformats.org/officeDocument/2006/relationships/font" Target="fonts/font9.fntdata"/><Relationship Id="rId29" Type="http://schemas.openxmlformats.org/officeDocument/2006/relationships/font" Target="fonts/font18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font" Target="fonts/font13.fntdata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font" Target="fonts/font4.fntdata"/><Relationship Id="rId23" Type="http://schemas.openxmlformats.org/officeDocument/2006/relationships/font" Target="fonts/font12.fntdata"/><Relationship Id="rId28" Type="http://schemas.openxmlformats.org/officeDocument/2006/relationships/font" Target="fonts/font17.fntdata"/><Relationship Id="rId10" Type="http://schemas.openxmlformats.org/officeDocument/2006/relationships/slide" Target="slides/slide9.xml"/><Relationship Id="rId19" Type="http://schemas.openxmlformats.org/officeDocument/2006/relationships/font" Target="fonts/font8.fntdata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font" Target="fonts/font3.fntdata"/><Relationship Id="rId22" Type="http://schemas.openxmlformats.org/officeDocument/2006/relationships/font" Target="fonts/font11.fntdata"/><Relationship Id="rId27" Type="http://schemas.openxmlformats.org/officeDocument/2006/relationships/font" Target="fonts/font16.fntdata"/><Relationship Id="rId30" Type="http://schemas.openxmlformats.org/officeDocument/2006/relationships/presProps" Target="pres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1D8BD707-D9CF-40AE-B4C6-C98DA3205C09}" type="datetimeFigureOut">
              <a:rPr lang="en-US" smtClean="0"/>
              <a:pPr/>
              <a:t>10/28/2021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6F15528-21DE-4FAA-801E-634DDDAF4B2B}" type="slidenum">
              <a:rPr lang="en-US" smtClean="0"/>
              <a:pPr/>
              <a:t>‹N°›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svg"/><Relationship Id="rId3" Type="http://schemas.openxmlformats.org/officeDocument/2006/relationships/image" Target="../media/image14.svg"/><Relationship Id="rId7" Type="http://schemas.openxmlformats.org/officeDocument/2006/relationships/image" Target="../media/image17.png"/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svg"/><Relationship Id="rId5" Type="http://schemas.openxmlformats.org/officeDocument/2006/relationships/image" Target="../media/image15.png"/><Relationship Id="rId4" Type="http://schemas.openxmlformats.org/officeDocument/2006/relationships/image" Target="../media/image1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4" Type="http://schemas.openxmlformats.org/officeDocument/2006/relationships/image" Target="../media/image4.png"/><Relationship Id="rId9" Type="http://schemas.openxmlformats.org/officeDocument/2006/relationships/image" Target="../media/image8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image" Target="../media/image1.png"/><Relationship Id="rId3" Type="http://schemas.openxmlformats.org/officeDocument/2006/relationships/image" Target="../media/image3.svg"/><Relationship Id="rId7" Type="http://schemas.openxmlformats.org/officeDocument/2006/relationships/image" Target="../media/image7.sv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.png"/><Relationship Id="rId5" Type="http://schemas.openxmlformats.org/officeDocument/2006/relationships/image" Target="../media/image5.svg"/><Relationship Id="rId10" Type="http://schemas.openxmlformats.org/officeDocument/2006/relationships/image" Target="../media/image10.png"/><Relationship Id="rId4" Type="http://schemas.openxmlformats.org/officeDocument/2006/relationships/image" Target="../media/image4.png"/><Relationship Id="rId9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5" Type="http://schemas.openxmlformats.org/officeDocument/2006/relationships/image" Target="../media/image12.png"/><Relationship Id="rId4" Type="http://schemas.openxmlformats.org/officeDocument/2006/relationships/image" Target="../media/image1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7094683" y="1119801"/>
            <a:ext cx="4669272" cy="4385453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8847016" y="2792409"/>
            <a:ext cx="1164604" cy="126883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9342"/>
              </a:lnSpc>
            </a:pPr>
            <a:r>
              <a:rPr lang="en-US" sz="9833">
                <a:solidFill>
                  <a:srgbClr val="E6B636"/>
                </a:solidFill>
                <a:latin typeface="Inter Bold"/>
              </a:rPr>
              <a:t>M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6672493" y="5648129"/>
            <a:ext cx="5625066" cy="100903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484"/>
              </a:lnSpc>
            </a:pPr>
            <a:r>
              <a:rPr lang="en-US" sz="7559" spc="151">
                <a:solidFill>
                  <a:srgbClr val="E6B636"/>
                </a:solidFill>
                <a:latin typeface="PT Sans Bold"/>
              </a:rPr>
              <a:t>Métrolia</a:t>
            </a:r>
          </a:p>
        </p:txBody>
      </p:sp>
      <p:grpSp>
        <p:nvGrpSpPr>
          <p:cNvPr id="5" name="Group 5"/>
          <p:cNvGrpSpPr/>
          <p:nvPr/>
        </p:nvGrpSpPr>
        <p:grpSpPr>
          <a:xfrm>
            <a:off x="2246641" y="7742760"/>
            <a:ext cx="15012659" cy="1771676"/>
            <a:chOff x="0" y="0"/>
            <a:chExt cx="20016878" cy="2362234"/>
          </a:xfrm>
        </p:grpSpPr>
        <p:sp>
          <p:nvSpPr>
            <p:cNvPr id="6" name="TextBox 6"/>
            <p:cNvSpPr txBox="1"/>
            <p:nvPr/>
          </p:nvSpPr>
          <p:spPr>
            <a:xfrm>
              <a:off x="0" y="17409"/>
              <a:ext cx="20016878" cy="131783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40"/>
                </a:lnSpc>
              </a:pPr>
              <a:r>
                <a:rPr lang="en-US" sz="3400">
                  <a:solidFill>
                    <a:srgbClr val="191919"/>
                  </a:solidFill>
                  <a:latin typeface="Belleza Bold"/>
                </a:rPr>
                <a:t>Florent Cardon - Loïc Denis - Ludovic Dejardin - Sidy Mohamed Dieng -</a:t>
              </a:r>
            </a:p>
            <a:p>
              <a:pPr algn="ctr">
                <a:lnSpc>
                  <a:spcPts val="3850"/>
                </a:lnSpc>
              </a:pPr>
              <a:r>
                <a:rPr lang="en-US" sz="3500">
                  <a:solidFill>
                    <a:srgbClr val="191919"/>
                  </a:solidFill>
                  <a:latin typeface="Belleza Bold"/>
                </a:rPr>
                <a:t> Tom De Croos - Antoine Delétang - Ann-Aël Derennes </a:t>
              </a:r>
            </a:p>
          </p:txBody>
        </p:sp>
        <p:sp>
          <p:nvSpPr>
            <p:cNvPr id="7" name="TextBox 7"/>
            <p:cNvSpPr txBox="1"/>
            <p:nvPr/>
          </p:nvSpPr>
          <p:spPr>
            <a:xfrm>
              <a:off x="0" y="1824311"/>
              <a:ext cx="20016878" cy="536283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80"/>
                </a:lnSpc>
              </a:pPr>
              <a:endParaRPr/>
            </a:p>
          </p:txBody>
        </p:sp>
      </p:grpSp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7425198" y="3844329"/>
            <a:ext cx="9834102" cy="5567373"/>
            <a:chOff x="0" y="0"/>
            <a:chExt cx="13112136" cy="7423164"/>
          </a:xfrm>
        </p:grpSpPr>
        <p:sp>
          <p:nvSpPr>
            <p:cNvPr id="3" name="TextBox 3"/>
            <p:cNvSpPr txBox="1"/>
            <p:nvPr/>
          </p:nvSpPr>
          <p:spPr>
            <a:xfrm>
              <a:off x="0" y="43312"/>
              <a:ext cx="13112136" cy="85845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959982" lvl="1" indent="-479991">
                <a:lnSpc>
                  <a:spcPts val="4891"/>
                </a:lnSpc>
                <a:buFont typeface="Arial"/>
                <a:buChar char="•"/>
              </a:pPr>
              <a:r>
                <a:rPr lang="en-US" sz="4446">
                  <a:solidFill>
                    <a:srgbClr val="191919"/>
                  </a:solidFill>
                  <a:latin typeface="Belleza Bold"/>
                </a:rPr>
                <a:t>23 novembre : ATMOS'FAIR, Paris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2893156"/>
              <a:ext cx="13112136" cy="167972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marL="959982" lvl="1" indent="-479991">
                <a:lnSpc>
                  <a:spcPts val="4891"/>
                </a:lnSpc>
                <a:buFont typeface="Arial"/>
                <a:buChar char="•"/>
              </a:pPr>
              <a:r>
                <a:rPr lang="en-US" sz="4446">
                  <a:solidFill>
                    <a:srgbClr val="191919"/>
                  </a:solidFill>
                  <a:latin typeface="Belleza Bold"/>
                </a:rPr>
                <a:t>2-3 Décembre : Salon de la transition écologique, Quimper</a:t>
              </a:r>
              <a:r>
                <a:rPr lang="en-US" sz="1199">
                  <a:solidFill>
                    <a:srgbClr val="191919"/>
                  </a:solidFill>
                  <a:latin typeface="Arimo Bold"/>
                </a:rPr>
                <a:t> 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6564267"/>
              <a:ext cx="13112136" cy="858897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891"/>
                </a:lnSpc>
              </a:pPr>
              <a:endParaRPr/>
            </a:p>
          </p:txBody>
        </p:sp>
      </p:grpSp>
      <p:pic>
        <p:nvPicPr>
          <p:cNvPr id="6" name="Picture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2315273" y="8481444"/>
            <a:ext cx="3590255" cy="306804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815865" y="313824"/>
            <a:ext cx="2138519" cy="2008530"/>
          </a:xfrm>
          <a:prstGeom prst="rect">
            <a:avLst/>
          </a:prstGeom>
        </p:spPr>
      </p:pic>
      <p:pic>
        <p:nvPicPr>
          <p:cNvPr id="8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 rot="-6152924">
            <a:off x="-3809236" y="6671786"/>
            <a:ext cx="10143192" cy="5173028"/>
          </a:xfrm>
          <a:prstGeom prst="rect">
            <a:avLst/>
          </a:prstGeom>
        </p:spPr>
      </p:pic>
      <p:pic>
        <p:nvPicPr>
          <p:cNvPr id="9" name="Picture 9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 rot="2786817">
            <a:off x="9948160" y="-2282858"/>
            <a:ext cx="4058222" cy="4114800"/>
          </a:xfrm>
          <a:prstGeom prst="rect">
            <a:avLst/>
          </a:prstGeom>
        </p:spPr>
      </p:pic>
      <p:grpSp>
        <p:nvGrpSpPr>
          <p:cNvPr id="10" name="Group 10"/>
          <p:cNvGrpSpPr/>
          <p:nvPr/>
        </p:nvGrpSpPr>
        <p:grpSpPr>
          <a:xfrm>
            <a:off x="1262360" y="1028700"/>
            <a:ext cx="7157740" cy="2028305"/>
            <a:chOff x="0" y="0"/>
            <a:chExt cx="9543653" cy="2704406"/>
          </a:xfrm>
        </p:grpSpPr>
        <p:sp>
          <p:nvSpPr>
            <p:cNvPr id="11" name="TextBox 11"/>
            <p:cNvSpPr txBox="1"/>
            <p:nvPr/>
          </p:nvSpPr>
          <p:spPr>
            <a:xfrm>
              <a:off x="0" y="-9525"/>
              <a:ext cx="9543653" cy="1465590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8640"/>
                </a:lnSpc>
              </a:pPr>
              <a:r>
                <a:rPr lang="en-US" sz="7200">
                  <a:solidFill>
                    <a:srgbClr val="191919"/>
                  </a:solidFill>
                  <a:latin typeface="Belleza Bold"/>
                </a:rPr>
                <a:t>Retrouvez nous </a:t>
              </a:r>
            </a:p>
          </p:txBody>
        </p:sp>
        <p:sp>
          <p:nvSpPr>
            <p:cNvPr id="12" name="TextBox 12"/>
            <p:cNvSpPr txBox="1"/>
            <p:nvPr/>
          </p:nvSpPr>
          <p:spPr>
            <a:xfrm>
              <a:off x="0" y="2116095"/>
              <a:ext cx="8754084" cy="5948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3640"/>
                </a:lnSpc>
              </a:pPr>
              <a:endParaRPr/>
            </a:p>
          </p:txBody>
        </p:sp>
      </p:grpSp>
      <p:sp>
        <p:nvSpPr>
          <p:cNvPr id="13" name="TextBox 13"/>
          <p:cNvSpPr txBox="1"/>
          <p:nvPr/>
        </p:nvSpPr>
        <p:spPr>
          <a:xfrm>
            <a:off x="16618431" y="1079952"/>
            <a:ext cx="533387" cy="5810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78"/>
              </a:lnSpc>
            </a:pPr>
            <a:r>
              <a:rPr lang="en-US" sz="4503">
                <a:solidFill>
                  <a:srgbClr val="E6B636"/>
                </a:solidFill>
                <a:latin typeface="Inter Bold"/>
              </a:rPr>
              <a:t>M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5622503" y="2402564"/>
            <a:ext cx="2576271" cy="460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27"/>
              </a:lnSpc>
            </a:pPr>
            <a:r>
              <a:rPr lang="en-US" sz="3462" spc="69">
                <a:solidFill>
                  <a:srgbClr val="E6B636"/>
                </a:solidFill>
                <a:latin typeface="PT Sans Bold"/>
              </a:rPr>
              <a:t>Métrolia</a:t>
            </a:r>
          </a:p>
        </p:txBody>
      </p:sp>
      <p:sp>
        <p:nvSpPr>
          <p:cNvPr id="15" name="TextBox 15"/>
          <p:cNvSpPr txBox="1"/>
          <p:nvPr/>
        </p:nvSpPr>
        <p:spPr>
          <a:xfrm>
            <a:off x="1920991" y="2103492"/>
            <a:ext cx="3984536" cy="49618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052"/>
              </a:lnSpc>
            </a:pPr>
            <a:r>
              <a:rPr lang="en-US" sz="2894">
                <a:solidFill>
                  <a:srgbClr val="000000"/>
                </a:solidFill>
                <a:latin typeface="Open Sans"/>
              </a:rPr>
              <a:t>PLANNING 2021</a:t>
            </a:r>
          </a:p>
        </p:txBody>
      </p:sp>
    </p:spTree>
  </p:cSld>
  <p:clrMapOvr>
    <a:masterClrMapping/>
  </p:clrMapOvr>
  <p:transition spd="slow">
    <p:push dir="u"/>
  </p:transition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2"/>
          <p:cNvGrpSpPr/>
          <p:nvPr/>
        </p:nvGrpSpPr>
        <p:grpSpPr>
          <a:xfrm>
            <a:off x="6012334" y="2604523"/>
            <a:ext cx="9978643" cy="6080336"/>
            <a:chOff x="0" y="0"/>
            <a:chExt cx="13304858" cy="8107115"/>
          </a:xfrm>
        </p:grpSpPr>
        <p:sp>
          <p:nvSpPr>
            <p:cNvPr id="3" name="TextBox 3"/>
            <p:cNvSpPr txBox="1"/>
            <p:nvPr/>
          </p:nvSpPr>
          <p:spPr>
            <a:xfrm>
              <a:off x="0" y="43388"/>
              <a:ext cx="13304858" cy="8720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962"/>
                </a:lnSpc>
              </a:pPr>
              <a:r>
                <a:rPr lang="en-US" sz="4511">
                  <a:solidFill>
                    <a:srgbClr val="191919"/>
                  </a:solidFill>
                  <a:latin typeface="Belleza Bold"/>
                </a:rPr>
                <a:t>Problématique </a:t>
              </a:r>
            </a:p>
          </p:txBody>
        </p:sp>
        <p:sp>
          <p:nvSpPr>
            <p:cNvPr id="4" name="TextBox 4"/>
            <p:cNvSpPr txBox="1"/>
            <p:nvPr/>
          </p:nvSpPr>
          <p:spPr>
            <a:xfrm>
              <a:off x="0" y="1511774"/>
              <a:ext cx="13304858" cy="13162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060"/>
                </a:lnSpc>
              </a:pPr>
              <a:r>
                <a:rPr lang="en-US" sz="2900">
                  <a:solidFill>
                    <a:srgbClr val="191919"/>
                  </a:solidFill>
                  <a:latin typeface="Assistant Extra Light Bold"/>
                </a:rPr>
                <a:t>Comment récupérer l'énergie générée par les flux d'air lors du passage du métro ? </a:t>
              </a:r>
            </a:p>
          </p:txBody>
        </p:sp>
        <p:sp>
          <p:nvSpPr>
            <p:cNvPr id="5" name="TextBox 5"/>
            <p:cNvSpPr txBox="1"/>
            <p:nvPr/>
          </p:nvSpPr>
          <p:spPr>
            <a:xfrm>
              <a:off x="0" y="5322487"/>
              <a:ext cx="13304858" cy="87208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962"/>
                </a:lnSpc>
              </a:pPr>
              <a:r>
                <a:rPr lang="en-US" sz="4511">
                  <a:solidFill>
                    <a:srgbClr val="191919"/>
                  </a:solidFill>
                  <a:latin typeface="Belleza Bold"/>
                </a:rPr>
                <a:t>Solution ?</a:t>
              </a:r>
            </a:p>
          </p:txBody>
        </p:sp>
        <p:sp>
          <p:nvSpPr>
            <p:cNvPr id="6" name="TextBox 6"/>
            <p:cNvSpPr txBox="1"/>
            <p:nvPr/>
          </p:nvSpPr>
          <p:spPr>
            <a:xfrm>
              <a:off x="0" y="6790873"/>
              <a:ext cx="13304858" cy="1316242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>
                <a:lnSpc>
                  <a:spcPts val="4060"/>
                </a:lnSpc>
              </a:pPr>
              <a:r>
                <a:rPr lang="en-US" sz="2900">
                  <a:solidFill>
                    <a:srgbClr val="191919"/>
                  </a:solidFill>
                  <a:latin typeface="Assistant Extra Light Bold"/>
                </a:rPr>
                <a:t>Placer des éoliennes qui, au passage du métro, génèreront de l'énergie électrique utilisée dans les différentes stations. </a:t>
              </a:r>
            </a:p>
          </p:txBody>
        </p:sp>
      </p:grpSp>
      <p:pic>
        <p:nvPicPr>
          <p:cNvPr id="7" name="Picture 7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815865" y="327359"/>
            <a:ext cx="2138519" cy="2008530"/>
          </a:xfrm>
          <a:prstGeom prst="rect">
            <a:avLst/>
          </a:prstGeom>
        </p:spPr>
      </p:pic>
      <p:grpSp>
        <p:nvGrpSpPr>
          <p:cNvPr id="8" name="Group 8"/>
          <p:cNvGrpSpPr/>
          <p:nvPr/>
        </p:nvGrpSpPr>
        <p:grpSpPr>
          <a:xfrm rot="2939081">
            <a:off x="-5599271" y="6535933"/>
            <a:ext cx="8984929" cy="8984929"/>
            <a:chOff x="0" y="0"/>
            <a:chExt cx="1913890" cy="1913890"/>
          </a:xfrm>
        </p:grpSpPr>
        <p:sp>
          <p:nvSpPr>
            <p:cNvPr id="9" name="Freeform 9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E6B636"/>
            </a:solidFill>
          </p:spPr>
        </p:sp>
      </p:grpSp>
      <p:grpSp>
        <p:nvGrpSpPr>
          <p:cNvPr id="10" name="Group 10"/>
          <p:cNvGrpSpPr/>
          <p:nvPr/>
        </p:nvGrpSpPr>
        <p:grpSpPr>
          <a:xfrm rot="-2406064">
            <a:off x="-5491497" y="7205864"/>
            <a:ext cx="7645066" cy="7645066"/>
            <a:chOff x="0" y="0"/>
            <a:chExt cx="1913890" cy="1913890"/>
          </a:xfrm>
        </p:grpSpPr>
        <p:sp>
          <p:nvSpPr>
            <p:cNvPr id="11" name="Freeform 11"/>
            <p:cNvSpPr/>
            <p:nvPr/>
          </p:nvSpPr>
          <p:spPr>
            <a:xfrm>
              <a:off x="0" y="0"/>
              <a:ext cx="1913890" cy="1913890"/>
            </a:xfrm>
            <a:custGeom>
              <a:avLst/>
              <a:gdLst/>
              <a:ahLst/>
              <a:cxnLst/>
              <a:rect l="l" t="t" r="r" b="b"/>
              <a:pathLst>
                <a:path w="1913890" h="1913890">
                  <a:moveTo>
                    <a:pt x="0" y="0"/>
                  </a:moveTo>
                  <a:lnTo>
                    <a:pt x="1913890" y="0"/>
                  </a:lnTo>
                  <a:lnTo>
                    <a:pt x="1913890" y="1913890"/>
                  </a:lnTo>
                  <a:lnTo>
                    <a:pt x="0" y="1913890"/>
                  </a:lnTo>
                  <a:close/>
                </a:path>
              </a:pathLst>
            </a:custGeom>
            <a:solidFill>
              <a:srgbClr val="E19251"/>
            </a:solidFill>
          </p:spPr>
        </p:sp>
      </p:grpSp>
      <p:sp>
        <p:nvSpPr>
          <p:cNvPr id="12" name="TextBox 12"/>
          <p:cNvSpPr txBox="1"/>
          <p:nvPr/>
        </p:nvSpPr>
        <p:spPr>
          <a:xfrm>
            <a:off x="641719" y="870721"/>
            <a:ext cx="8502281" cy="1101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640"/>
              </a:lnSpc>
            </a:pPr>
            <a:r>
              <a:rPr lang="en-US" sz="7200">
                <a:solidFill>
                  <a:srgbClr val="191919"/>
                </a:solidFill>
                <a:latin typeface="Belleza Bold"/>
              </a:rPr>
              <a:t>Présentation du projet </a:t>
            </a:r>
          </a:p>
        </p:txBody>
      </p:sp>
      <p:sp>
        <p:nvSpPr>
          <p:cNvPr id="13" name="TextBox 13"/>
          <p:cNvSpPr txBox="1"/>
          <p:nvPr/>
        </p:nvSpPr>
        <p:spPr>
          <a:xfrm>
            <a:off x="16618431" y="1093487"/>
            <a:ext cx="533387" cy="5810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78"/>
              </a:lnSpc>
            </a:pPr>
            <a:r>
              <a:rPr lang="en-US" sz="4503">
                <a:solidFill>
                  <a:srgbClr val="E6B636"/>
                </a:solidFill>
                <a:latin typeface="Inter Bold"/>
              </a:rPr>
              <a:t>M</a:t>
            </a:r>
          </a:p>
        </p:txBody>
      </p:sp>
      <p:sp>
        <p:nvSpPr>
          <p:cNvPr id="14" name="TextBox 14"/>
          <p:cNvSpPr txBox="1"/>
          <p:nvPr/>
        </p:nvSpPr>
        <p:spPr>
          <a:xfrm>
            <a:off x="15622503" y="2402564"/>
            <a:ext cx="2576271" cy="460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27"/>
              </a:lnSpc>
            </a:pPr>
            <a:r>
              <a:rPr lang="en-US" sz="3462" spc="69">
                <a:solidFill>
                  <a:srgbClr val="E6B636"/>
                </a:solidFill>
                <a:latin typeface="PT Sans Bold"/>
              </a:rPr>
              <a:t>Métrolia</a:t>
            </a:r>
          </a:p>
        </p:txBody>
      </p:sp>
      <p:sp>
        <p:nvSpPr>
          <p:cNvPr id="15" name="AutoShape 15"/>
          <p:cNvSpPr/>
          <p:nvPr/>
        </p:nvSpPr>
        <p:spPr>
          <a:xfrm rot="2933676">
            <a:off x="-5712402" y="8079028"/>
            <a:ext cx="16230600" cy="0"/>
          </a:xfrm>
          <a:prstGeom prst="line">
            <a:avLst/>
          </a:prstGeom>
          <a:ln w="47625" cap="rnd">
            <a:solidFill>
              <a:srgbClr val="E19251"/>
            </a:solidFill>
            <a:prstDash val="solid"/>
            <a:headEnd type="diamond" w="lg" len="lg"/>
            <a:tailEnd type="diamond" w="lg" len="lg"/>
          </a:ln>
        </p:spPr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137413">
            <a:off x="14795672" y="6898055"/>
            <a:ext cx="6020989" cy="811652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948153" y="-1674517"/>
            <a:ext cx="5200940" cy="500763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221346" y="9258300"/>
            <a:ext cx="1713950" cy="78530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5815865" y="327359"/>
            <a:ext cx="2138519" cy="20085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7060095" y="3333113"/>
            <a:ext cx="3867204" cy="1875594"/>
          </a:xfrm>
          <a:prstGeom prst="rect">
            <a:avLst/>
          </a:prstGeom>
        </p:spPr>
      </p:pic>
      <p:sp>
        <p:nvSpPr>
          <p:cNvPr id="7" name="TextBox 7"/>
          <p:cNvSpPr txBox="1"/>
          <p:nvPr/>
        </p:nvSpPr>
        <p:spPr>
          <a:xfrm>
            <a:off x="0" y="1507127"/>
            <a:ext cx="9488983" cy="109254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7200">
                <a:solidFill>
                  <a:srgbClr val="191919"/>
                </a:solidFill>
                <a:latin typeface="Belleza Bold"/>
              </a:rPr>
              <a:t>Client</a:t>
            </a:r>
          </a:p>
        </p:txBody>
      </p:sp>
      <p:grpSp>
        <p:nvGrpSpPr>
          <p:cNvPr id="8" name="Group 8"/>
          <p:cNvGrpSpPr/>
          <p:nvPr/>
        </p:nvGrpSpPr>
        <p:grpSpPr>
          <a:xfrm>
            <a:off x="6277820" y="5695780"/>
            <a:ext cx="5431753" cy="1220182"/>
            <a:chOff x="0" y="0"/>
            <a:chExt cx="7242338" cy="1626909"/>
          </a:xfrm>
        </p:grpSpPr>
        <p:sp>
          <p:nvSpPr>
            <p:cNvPr id="9" name="TextBox 9"/>
            <p:cNvSpPr txBox="1"/>
            <p:nvPr/>
          </p:nvSpPr>
          <p:spPr>
            <a:xfrm>
              <a:off x="0" y="-47625"/>
              <a:ext cx="7242338" cy="982704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6064"/>
                </a:lnSpc>
              </a:pPr>
              <a:r>
                <a:rPr lang="en-US" sz="4664">
                  <a:solidFill>
                    <a:srgbClr val="191919"/>
                  </a:solidFill>
                  <a:latin typeface="Assistant Regular"/>
                </a:rPr>
                <a:t>Ilevia</a:t>
              </a:r>
            </a:p>
          </p:txBody>
        </p:sp>
        <p:sp>
          <p:nvSpPr>
            <p:cNvPr id="10" name="TextBox 10"/>
            <p:cNvSpPr txBox="1"/>
            <p:nvPr/>
          </p:nvSpPr>
          <p:spPr>
            <a:xfrm>
              <a:off x="0" y="1412198"/>
              <a:ext cx="7242338" cy="694679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4372"/>
                </a:lnSpc>
              </a:pPr>
              <a:r>
                <a:rPr lang="en-US" sz="3123">
                  <a:solidFill>
                    <a:srgbClr val="191919"/>
                  </a:solidFill>
                  <a:latin typeface="Assistant Extra Light Bold"/>
                </a:rPr>
                <a:t>Principal client</a:t>
              </a:r>
            </a:p>
          </p:txBody>
        </p:sp>
      </p:grpSp>
      <p:sp>
        <p:nvSpPr>
          <p:cNvPr id="11" name="TextBox 11"/>
          <p:cNvSpPr txBox="1"/>
          <p:nvPr/>
        </p:nvSpPr>
        <p:spPr>
          <a:xfrm>
            <a:off x="16618431" y="1093487"/>
            <a:ext cx="533387" cy="5810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78"/>
              </a:lnSpc>
            </a:pPr>
            <a:r>
              <a:rPr lang="en-US" sz="4503">
                <a:solidFill>
                  <a:srgbClr val="E6B636"/>
                </a:solidFill>
                <a:latin typeface="Inter Bold"/>
              </a:rPr>
              <a:t>M</a:t>
            </a:r>
          </a:p>
        </p:txBody>
      </p:sp>
      <p:sp>
        <p:nvSpPr>
          <p:cNvPr id="12" name="TextBox 12"/>
          <p:cNvSpPr txBox="1"/>
          <p:nvPr/>
        </p:nvSpPr>
        <p:spPr>
          <a:xfrm>
            <a:off x="15622503" y="2402564"/>
            <a:ext cx="2576271" cy="460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27"/>
              </a:lnSpc>
            </a:pPr>
            <a:r>
              <a:rPr lang="en-US" sz="3462" spc="69">
                <a:solidFill>
                  <a:srgbClr val="E6B636"/>
                </a:solidFill>
                <a:latin typeface="PT Sans Bold"/>
              </a:rPr>
              <a:t>Métrolia</a:t>
            </a:r>
          </a:p>
        </p:txBody>
      </p:sp>
    </p:spTree>
  </p:cSld>
  <p:clrMapOvr>
    <a:masterClrMapping/>
  </p:clrMapOvr>
  <p:transition spd="slow">
    <p:push dir="u"/>
  </p:transition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 rot="3137413">
            <a:off x="14795672" y="6898055"/>
            <a:ext cx="6020989" cy="8116529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>
            <a:off x="-2948153" y="-1674517"/>
            <a:ext cx="5200940" cy="5007630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4221346" y="9258300"/>
            <a:ext cx="1713950" cy="785301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/>
          <a:srcRect/>
          <a:stretch>
            <a:fillRect/>
          </a:stretch>
        </p:blipFill>
        <p:spPr>
          <a:xfrm>
            <a:off x="15815865" y="327359"/>
            <a:ext cx="2138519" cy="2008530"/>
          </a:xfrm>
          <a:prstGeom prst="rect">
            <a:avLst/>
          </a:prstGeom>
        </p:spPr>
      </p:pic>
      <p:pic>
        <p:nvPicPr>
          <p:cNvPr id="6" name="Picture 6"/>
          <p:cNvPicPr>
            <a:picLocks noChangeAspect="1"/>
          </p:cNvPicPr>
          <p:nvPr/>
        </p:nvPicPr>
        <p:blipFill>
          <a:blip r:embed="rId9"/>
          <a:srcRect/>
          <a:stretch>
            <a:fillRect/>
          </a:stretch>
        </p:blipFill>
        <p:spPr>
          <a:xfrm>
            <a:off x="2289811" y="4301609"/>
            <a:ext cx="3931007" cy="1683781"/>
          </a:xfrm>
          <a:prstGeom prst="rect">
            <a:avLst/>
          </a:prstGeom>
        </p:spPr>
      </p:pic>
      <p:pic>
        <p:nvPicPr>
          <p:cNvPr id="7" name="Picture 7"/>
          <p:cNvPicPr>
            <a:picLocks noChangeAspect="1"/>
          </p:cNvPicPr>
          <p:nvPr/>
        </p:nvPicPr>
        <p:blipFill>
          <a:blip r:embed="rId10"/>
          <a:srcRect/>
          <a:stretch>
            <a:fillRect/>
          </a:stretch>
        </p:blipFill>
        <p:spPr>
          <a:xfrm>
            <a:off x="11298164" y="4140586"/>
            <a:ext cx="2923182" cy="1951786"/>
          </a:xfrm>
          <a:prstGeom prst="rect">
            <a:avLst/>
          </a:prstGeom>
        </p:spPr>
      </p:pic>
      <p:sp>
        <p:nvSpPr>
          <p:cNvPr id="8" name="TextBox 8"/>
          <p:cNvSpPr txBox="1"/>
          <p:nvPr/>
        </p:nvSpPr>
        <p:spPr>
          <a:xfrm>
            <a:off x="4066654" y="1665011"/>
            <a:ext cx="9488983" cy="1101573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8640"/>
              </a:lnSpc>
            </a:pPr>
            <a:r>
              <a:rPr lang="en-US" sz="7200">
                <a:solidFill>
                  <a:srgbClr val="191919"/>
                </a:solidFill>
                <a:latin typeface="Belleza Bold"/>
              </a:rPr>
              <a:t>Concurrents</a:t>
            </a:r>
          </a:p>
        </p:txBody>
      </p:sp>
      <p:grpSp>
        <p:nvGrpSpPr>
          <p:cNvPr id="9" name="Group 9"/>
          <p:cNvGrpSpPr/>
          <p:nvPr/>
        </p:nvGrpSpPr>
        <p:grpSpPr>
          <a:xfrm>
            <a:off x="2101151" y="6277808"/>
            <a:ext cx="4308327" cy="2312830"/>
            <a:chOff x="0" y="0"/>
            <a:chExt cx="5744437" cy="3083773"/>
          </a:xfrm>
        </p:grpSpPr>
        <p:sp>
          <p:nvSpPr>
            <p:cNvPr id="10" name="TextBox 10"/>
            <p:cNvSpPr txBox="1"/>
            <p:nvPr/>
          </p:nvSpPr>
          <p:spPr>
            <a:xfrm>
              <a:off x="0" y="-28575"/>
              <a:ext cx="5744437" cy="594875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639"/>
                </a:lnSpc>
              </a:pPr>
              <a:r>
                <a:rPr lang="en-US" sz="2799">
                  <a:solidFill>
                    <a:srgbClr val="191919"/>
                  </a:solidFill>
                  <a:latin typeface="Assistant Regular"/>
                </a:rPr>
                <a:t>EDF </a:t>
              </a:r>
            </a:p>
          </p:txBody>
        </p:sp>
        <p:sp>
          <p:nvSpPr>
            <p:cNvPr id="11" name="TextBox 11"/>
            <p:cNvSpPr txBox="1"/>
            <p:nvPr/>
          </p:nvSpPr>
          <p:spPr>
            <a:xfrm>
              <a:off x="0" y="959524"/>
              <a:ext cx="5744437" cy="2504948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24"/>
                </a:lnSpc>
              </a:pPr>
              <a:r>
                <a:rPr lang="en-US" sz="2160">
                  <a:solidFill>
                    <a:srgbClr val="191919"/>
                  </a:solidFill>
                  <a:latin typeface="Assistant Extra Light Bold"/>
                </a:rPr>
                <a:t>EDF est notre principal concurrent car c'est la première entreprise de production et de fourniture d'électricité en France et même en Europe.</a:t>
              </a:r>
            </a:p>
          </p:txBody>
        </p:sp>
      </p:grpSp>
      <p:grpSp>
        <p:nvGrpSpPr>
          <p:cNvPr id="12" name="Group 12"/>
          <p:cNvGrpSpPr/>
          <p:nvPr/>
        </p:nvGrpSpPr>
        <p:grpSpPr>
          <a:xfrm>
            <a:off x="10171539" y="6277808"/>
            <a:ext cx="5165302" cy="2317895"/>
            <a:chOff x="0" y="0"/>
            <a:chExt cx="6887070" cy="3090526"/>
          </a:xfrm>
        </p:grpSpPr>
        <p:sp>
          <p:nvSpPr>
            <p:cNvPr id="13" name="TextBox 13"/>
            <p:cNvSpPr txBox="1"/>
            <p:nvPr/>
          </p:nvSpPr>
          <p:spPr>
            <a:xfrm>
              <a:off x="0" y="-28575"/>
              <a:ext cx="6887070" cy="606731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714"/>
                </a:lnSpc>
              </a:pPr>
              <a:r>
                <a:rPr lang="en-US" sz="2856">
                  <a:solidFill>
                    <a:srgbClr val="191919"/>
                  </a:solidFill>
                  <a:latin typeface="Assistant Regular"/>
                </a:rPr>
                <a:t>GREEN</a:t>
              </a:r>
            </a:p>
          </p:txBody>
        </p:sp>
        <p:sp>
          <p:nvSpPr>
            <p:cNvPr id="14" name="TextBox 14"/>
            <p:cNvSpPr txBox="1"/>
            <p:nvPr/>
          </p:nvSpPr>
          <p:spPr>
            <a:xfrm>
              <a:off x="0" y="1057175"/>
              <a:ext cx="6887070" cy="2489776"/>
            </a:xfrm>
            <a:prstGeom prst="rect">
              <a:avLst/>
            </a:prstGeom>
          </p:spPr>
          <p:txBody>
            <a:bodyPr lIns="0" tIns="0" rIns="0" bIns="0" rtlCol="0" anchor="t">
              <a:spAutoFit/>
            </a:bodyPr>
            <a:lstStyle/>
            <a:p>
              <a:pPr algn="ctr">
                <a:lnSpc>
                  <a:spcPts val="3021"/>
                </a:lnSpc>
              </a:pPr>
              <a:r>
                <a:rPr lang="en-US" sz="2158">
                  <a:solidFill>
                    <a:srgbClr val="191919"/>
                  </a:solidFill>
                  <a:latin typeface="Assistant Extra Light Bold"/>
                </a:rPr>
                <a:t>Ce concurrent pourrait directement rivaliser avec notre projet en développant un système de panneaux photovoltaïques en surface du métro pouvant ainsi alimenter les différentes stations en électricité.</a:t>
              </a:r>
            </a:p>
          </p:txBody>
        </p:sp>
      </p:grpSp>
      <p:sp>
        <p:nvSpPr>
          <p:cNvPr id="15" name="TextBox 15"/>
          <p:cNvSpPr txBox="1"/>
          <p:nvPr/>
        </p:nvSpPr>
        <p:spPr>
          <a:xfrm>
            <a:off x="16618431" y="1093487"/>
            <a:ext cx="533387" cy="5810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78"/>
              </a:lnSpc>
            </a:pPr>
            <a:r>
              <a:rPr lang="en-US" sz="4503">
                <a:solidFill>
                  <a:srgbClr val="E6B636"/>
                </a:solidFill>
                <a:latin typeface="Inter Bold"/>
              </a:rPr>
              <a:t>M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15622503" y="2402564"/>
            <a:ext cx="2576271" cy="460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27"/>
              </a:lnSpc>
            </a:pPr>
            <a:r>
              <a:rPr lang="en-US" sz="3462" spc="69">
                <a:solidFill>
                  <a:srgbClr val="E6B636"/>
                </a:solidFill>
                <a:latin typeface="PT Sans Bold"/>
              </a:rPr>
              <a:t>Métrolia</a:t>
            </a:r>
          </a:p>
        </p:txBody>
      </p:sp>
    </p:spTree>
  </p:cSld>
  <p:clrMapOvr>
    <a:masterClrMapping/>
  </p:clrMapOvr>
  <p:transition spd="slow">
    <p:wipe/>
  </p:transition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815865" y="313824"/>
            <a:ext cx="2138519" cy="2008530"/>
          </a:xfrm>
          <a:prstGeom prst="rect">
            <a:avLst/>
          </a:prstGeom>
        </p:spPr>
      </p:pic>
      <p:grpSp>
        <p:nvGrpSpPr>
          <p:cNvPr id="3" name="Group 3"/>
          <p:cNvGrpSpPr/>
          <p:nvPr/>
        </p:nvGrpSpPr>
        <p:grpSpPr>
          <a:xfrm>
            <a:off x="1509963" y="3296598"/>
            <a:ext cx="419602" cy="419602"/>
            <a:chOff x="0" y="0"/>
            <a:chExt cx="6350000" cy="6350000"/>
          </a:xfrm>
        </p:grpSpPr>
        <p:sp>
          <p:nvSpPr>
            <p:cNvPr id="4" name="Freeform 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D3B094"/>
            </a:solidFill>
          </p:spPr>
        </p:sp>
      </p:grpSp>
      <p:sp>
        <p:nvSpPr>
          <p:cNvPr id="5" name="TextBox 5"/>
          <p:cNvSpPr txBox="1"/>
          <p:nvPr/>
        </p:nvSpPr>
        <p:spPr>
          <a:xfrm>
            <a:off x="16618431" y="1079952"/>
            <a:ext cx="533387" cy="5810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78"/>
              </a:lnSpc>
            </a:pPr>
            <a:r>
              <a:rPr lang="en-US" sz="4503">
                <a:solidFill>
                  <a:srgbClr val="E6B636"/>
                </a:solidFill>
                <a:latin typeface="Inter Bold"/>
              </a:rPr>
              <a:t>M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5622503" y="2389029"/>
            <a:ext cx="2576271" cy="460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27"/>
              </a:lnSpc>
            </a:pPr>
            <a:r>
              <a:rPr lang="en-US" sz="3462" spc="69">
                <a:solidFill>
                  <a:srgbClr val="E6B636"/>
                </a:solidFill>
                <a:latin typeface="PT Sans Bold"/>
              </a:rPr>
              <a:t>Métrolia</a:t>
            </a:r>
          </a:p>
        </p:txBody>
      </p:sp>
      <p:sp>
        <p:nvSpPr>
          <p:cNvPr id="7" name="TextBox 7"/>
          <p:cNvSpPr txBox="1"/>
          <p:nvPr/>
        </p:nvSpPr>
        <p:spPr>
          <a:xfrm>
            <a:off x="1028700" y="1019175"/>
            <a:ext cx="6548667" cy="2189692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640"/>
              </a:lnSpc>
            </a:pPr>
            <a:r>
              <a:rPr lang="en-US" sz="7200">
                <a:solidFill>
                  <a:srgbClr val="191919"/>
                </a:solidFill>
                <a:latin typeface="Belleza Bold"/>
              </a:rPr>
              <a:t>Quelques chiffres</a:t>
            </a:r>
          </a:p>
          <a:p>
            <a:pPr>
              <a:lnSpc>
                <a:spcPts val="8640"/>
              </a:lnSpc>
            </a:pPr>
            <a:endParaRPr lang="en-US" sz="7200">
              <a:solidFill>
                <a:srgbClr val="191919"/>
              </a:solidFill>
              <a:latin typeface="Belleza Bold"/>
            </a:endParaRPr>
          </a:p>
        </p:txBody>
      </p:sp>
      <p:grpSp>
        <p:nvGrpSpPr>
          <p:cNvPr id="8" name="Group 8"/>
          <p:cNvGrpSpPr/>
          <p:nvPr/>
        </p:nvGrpSpPr>
        <p:grpSpPr>
          <a:xfrm>
            <a:off x="1509963" y="4453188"/>
            <a:ext cx="419602" cy="419602"/>
            <a:chOff x="0" y="0"/>
            <a:chExt cx="6350000" cy="6350000"/>
          </a:xfrm>
        </p:grpSpPr>
        <p:sp>
          <p:nvSpPr>
            <p:cNvPr id="9" name="Freeform 9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D3B094"/>
            </a:solidFill>
          </p:spPr>
        </p:sp>
      </p:grpSp>
      <p:sp>
        <p:nvSpPr>
          <p:cNvPr id="10" name="TextBox 10"/>
          <p:cNvSpPr txBox="1"/>
          <p:nvPr/>
        </p:nvSpPr>
        <p:spPr>
          <a:xfrm>
            <a:off x="2341804" y="3187771"/>
            <a:ext cx="8625654" cy="580106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68"/>
              </a:lnSpc>
            </a:pPr>
            <a:r>
              <a:rPr lang="en-US" sz="3477">
                <a:solidFill>
                  <a:srgbClr val="000000"/>
                </a:solidFill>
                <a:latin typeface="Open Sans Light"/>
              </a:rPr>
              <a:t>Coût de production d'une éolienne : 1100 €</a:t>
            </a:r>
          </a:p>
        </p:txBody>
      </p:sp>
      <p:grpSp>
        <p:nvGrpSpPr>
          <p:cNvPr id="11" name="Group 11"/>
          <p:cNvGrpSpPr/>
          <p:nvPr/>
        </p:nvGrpSpPr>
        <p:grpSpPr>
          <a:xfrm>
            <a:off x="1509963" y="5656801"/>
            <a:ext cx="419602" cy="419602"/>
            <a:chOff x="0" y="0"/>
            <a:chExt cx="6350000" cy="6350000"/>
          </a:xfrm>
        </p:grpSpPr>
        <p:sp>
          <p:nvSpPr>
            <p:cNvPr id="12" name="Freeform 12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D3B094"/>
            </a:solidFill>
          </p:spPr>
        </p:sp>
      </p:grpSp>
      <p:grpSp>
        <p:nvGrpSpPr>
          <p:cNvPr id="13" name="Group 13"/>
          <p:cNvGrpSpPr/>
          <p:nvPr/>
        </p:nvGrpSpPr>
        <p:grpSpPr>
          <a:xfrm>
            <a:off x="1509963" y="6884515"/>
            <a:ext cx="419602" cy="419602"/>
            <a:chOff x="0" y="0"/>
            <a:chExt cx="6350000" cy="6350000"/>
          </a:xfrm>
        </p:grpSpPr>
        <p:sp>
          <p:nvSpPr>
            <p:cNvPr id="14" name="Freeform 14"/>
            <p:cNvSpPr/>
            <p:nvPr/>
          </p:nvSpPr>
          <p:spPr>
            <a:xfrm>
              <a:off x="14167" y="0"/>
              <a:ext cx="6321665" cy="6350000"/>
            </a:xfrm>
            <a:custGeom>
              <a:avLst/>
              <a:gdLst/>
              <a:ahLst/>
              <a:cxnLst/>
              <a:rect l="l" t="t" r="r" b="b"/>
              <a:pathLst>
                <a:path w="6321665" h="6350000">
                  <a:moveTo>
                    <a:pt x="3160833" y="0"/>
                  </a:moveTo>
                  <a:lnTo>
                    <a:pt x="3160833" y="0"/>
                  </a:lnTo>
                  <a:cubicBezTo>
                    <a:pt x="4908795" y="7817"/>
                    <a:pt x="6321666" y="1427021"/>
                    <a:pt x="6321666" y="3175000"/>
                  </a:cubicBezTo>
                  <a:cubicBezTo>
                    <a:pt x="6321666" y="4922979"/>
                    <a:pt x="4908795" y="6342183"/>
                    <a:pt x="3160833" y="6350000"/>
                  </a:cubicBezTo>
                  <a:cubicBezTo>
                    <a:pt x="1412871" y="6342183"/>
                    <a:pt x="0" y="4922979"/>
                    <a:pt x="0" y="3175000"/>
                  </a:cubicBezTo>
                  <a:cubicBezTo>
                    <a:pt x="0" y="1427021"/>
                    <a:pt x="1412871" y="7817"/>
                    <a:pt x="3160833" y="0"/>
                  </a:cubicBezTo>
                  <a:close/>
                </a:path>
              </a:pathLst>
            </a:custGeom>
            <a:solidFill>
              <a:srgbClr val="D3B094"/>
            </a:solidFill>
          </p:spPr>
        </p:sp>
      </p:grpSp>
      <p:sp>
        <p:nvSpPr>
          <p:cNvPr id="15" name="TextBox 15"/>
          <p:cNvSpPr txBox="1"/>
          <p:nvPr/>
        </p:nvSpPr>
        <p:spPr>
          <a:xfrm>
            <a:off x="2341804" y="4290198"/>
            <a:ext cx="7342684" cy="582591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71"/>
              </a:lnSpc>
            </a:pPr>
            <a:r>
              <a:rPr lang="en-US" sz="3479">
                <a:solidFill>
                  <a:srgbClr val="000000"/>
                </a:solidFill>
                <a:latin typeface="Open Sans Light"/>
              </a:rPr>
              <a:t>Prix de vente d'une éolienne : 1500 €</a:t>
            </a:r>
          </a:p>
        </p:txBody>
      </p:sp>
      <p:sp>
        <p:nvSpPr>
          <p:cNvPr id="16" name="TextBox 16"/>
          <p:cNvSpPr txBox="1"/>
          <p:nvPr/>
        </p:nvSpPr>
        <p:spPr>
          <a:xfrm>
            <a:off x="2341804" y="5490425"/>
            <a:ext cx="9742765" cy="58597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71"/>
              </a:lnSpc>
            </a:pPr>
            <a:r>
              <a:rPr lang="en-US" sz="3479">
                <a:solidFill>
                  <a:srgbClr val="000000"/>
                </a:solidFill>
                <a:latin typeface="Open Sans Light"/>
              </a:rPr>
              <a:t>317 000 kWh/an générés grâce aux métroliennes</a:t>
            </a:r>
          </a:p>
        </p:txBody>
      </p:sp>
      <p:sp>
        <p:nvSpPr>
          <p:cNvPr id="17" name="TextBox 17"/>
          <p:cNvSpPr txBox="1"/>
          <p:nvPr/>
        </p:nvSpPr>
        <p:spPr>
          <a:xfrm>
            <a:off x="2341804" y="6720518"/>
            <a:ext cx="9995000" cy="58359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68"/>
              </a:lnSpc>
            </a:pPr>
            <a:r>
              <a:rPr lang="en-US" sz="3477">
                <a:solidFill>
                  <a:srgbClr val="000000"/>
                </a:solidFill>
                <a:latin typeface="Open Sans Light"/>
              </a:rPr>
              <a:t>3 ans pour rentabiliser les installations d'éoliennes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>
          <a:xfrm>
            <a:off x="15815865" y="313824"/>
            <a:ext cx="2138519" cy="2008530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3"/>
          <a:srcRect t="8521" b="72382"/>
          <a:stretch>
            <a:fillRect/>
          </a:stretch>
        </p:blipFill>
        <p:spPr>
          <a:xfrm>
            <a:off x="-3139439" y="3971515"/>
            <a:ext cx="24566878" cy="3315295"/>
          </a:xfrm>
          <a:prstGeom prst="rect">
            <a:avLst/>
          </a:prstGeom>
        </p:spPr>
      </p:pic>
      <p:sp>
        <p:nvSpPr>
          <p:cNvPr id="4" name="TextBox 4"/>
          <p:cNvSpPr txBox="1"/>
          <p:nvPr/>
        </p:nvSpPr>
        <p:spPr>
          <a:xfrm>
            <a:off x="16618431" y="1079952"/>
            <a:ext cx="533387" cy="5810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78"/>
              </a:lnSpc>
            </a:pPr>
            <a:r>
              <a:rPr lang="en-US" sz="4503">
                <a:solidFill>
                  <a:srgbClr val="E6B636"/>
                </a:solidFill>
                <a:latin typeface="Inter Bold"/>
              </a:rPr>
              <a:t>M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5622503" y="2389029"/>
            <a:ext cx="2576271" cy="460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27"/>
              </a:lnSpc>
            </a:pPr>
            <a:r>
              <a:rPr lang="en-US" sz="3462" spc="69">
                <a:solidFill>
                  <a:srgbClr val="E6B636"/>
                </a:solidFill>
                <a:latin typeface="PT Sans Bold"/>
              </a:rPr>
              <a:t>Métrolia</a:t>
            </a:r>
          </a:p>
        </p:txBody>
      </p:sp>
      <p:sp>
        <p:nvSpPr>
          <p:cNvPr id="6" name="TextBox 6"/>
          <p:cNvSpPr txBox="1"/>
          <p:nvPr/>
        </p:nvSpPr>
        <p:spPr>
          <a:xfrm>
            <a:off x="1028700" y="2792776"/>
            <a:ext cx="4041541" cy="578358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871"/>
              </a:lnSpc>
            </a:pPr>
            <a:r>
              <a:rPr lang="en-US" sz="3479">
                <a:solidFill>
                  <a:srgbClr val="000000"/>
                </a:solidFill>
                <a:latin typeface="Open Sans Light"/>
              </a:rPr>
              <a:t>Pour une éolienne :</a:t>
            </a:r>
          </a:p>
        </p:txBody>
      </p:sp>
    </p:spTree>
  </p:cSld>
  <p:clrMapOvr>
    <a:masterClrMapping/>
  </p:clrMapOvr>
  <p:transition spd="slow">
    <p:push dir="u"/>
  </p:transition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3951932" y="180975"/>
            <a:ext cx="10384136" cy="153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000000"/>
                </a:solidFill>
                <a:latin typeface="Open Sans Extra Bold Italics"/>
              </a:rPr>
              <a:t>Question difficile :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0" y="3272790"/>
            <a:ext cx="18288000" cy="36461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"/>
              </a:rPr>
              <a:t>L'installation des métroliennes ne pourrait-elle pas provoquer des perturbations dans les sous-terrains et ainsi demander encore plus d'énergie pour que le métro se déplace ?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15815865" y="313824"/>
            <a:ext cx="2138519" cy="2008530"/>
          </a:xfrm>
          <a:prstGeom prst="rect">
            <a:avLst/>
          </a:prstGeom>
        </p:spPr>
      </p:pic>
      <p:sp>
        <p:nvSpPr>
          <p:cNvPr id="3" name="TextBox 3"/>
          <p:cNvSpPr txBox="1"/>
          <p:nvPr/>
        </p:nvSpPr>
        <p:spPr>
          <a:xfrm>
            <a:off x="16618431" y="1079952"/>
            <a:ext cx="533387" cy="581049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4278"/>
              </a:lnSpc>
            </a:pPr>
            <a:r>
              <a:rPr lang="en-US" sz="4503">
                <a:solidFill>
                  <a:srgbClr val="E6B636"/>
                </a:solidFill>
                <a:latin typeface="Inter Bold"/>
              </a:rPr>
              <a:t>M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15622503" y="2389029"/>
            <a:ext cx="2576271" cy="460897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3427"/>
              </a:lnSpc>
            </a:pPr>
            <a:r>
              <a:rPr lang="en-US" sz="3462" spc="69">
                <a:solidFill>
                  <a:srgbClr val="E6B636"/>
                </a:solidFill>
                <a:latin typeface="PT Sans Bold"/>
              </a:rPr>
              <a:t>Métrolia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1028700" y="561392"/>
            <a:ext cx="10640087" cy="21939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>
              <a:lnSpc>
                <a:spcPts val="8640"/>
              </a:lnSpc>
            </a:pPr>
            <a:r>
              <a:rPr lang="en-US" sz="7200">
                <a:solidFill>
                  <a:srgbClr val="191919"/>
                </a:solidFill>
                <a:latin typeface="Belleza Bold"/>
              </a:rPr>
              <a:t>Preuve de concept</a:t>
            </a:r>
          </a:p>
          <a:p>
            <a:pPr>
              <a:lnSpc>
                <a:spcPts val="8640"/>
              </a:lnSpc>
            </a:pPr>
            <a:endParaRPr lang="en-US" sz="7200">
              <a:solidFill>
                <a:srgbClr val="191919"/>
              </a:solidFill>
              <a:latin typeface="Belleza Bold"/>
            </a:endParaRPr>
          </a:p>
        </p:txBody>
      </p:sp>
      <p:pic>
        <p:nvPicPr>
          <p:cNvPr id="6" name="video_POC_PCIS12">
            <a:hlinkClick r:id="" action="ppaction://media"/>
            <a:extLst>
              <a:ext uri="{FF2B5EF4-FFF2-40B4-BE49-F238E27FC236}">
                <a16:creationId xmlns:a16="http://schemas.microsoft.com/office/drawing/2014/main" id="{B920C60A-E53A-4977-83E1-2104942CFF81}"/>
              </a:ext>
            </a:extLst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95600" y="2019300"/>
            <a:ext cx="12192000" cy="68580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med" p14:dur="700">
        <p:fade/>
      </p:transition>
    </mc:Choice>
    <mc:Fallback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869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6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6F2E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extBox 2"/>
          <p:cNvSpPr txBox="1"/>
          <p:nvPr/>
        </p:nvSpPr>
        <p:spPr>
          <a:xfrm>
            <a:off x="7187257" y="180975"/>
            <a:ext cx="3913485" cy="1533525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12599"/>
              </a:lnSpc>
            </a:pPr>
            <a:r>
              <a:rPr lang="en-US" sz="9000">
                <a:solidFill>
                  <a:srgbClr val="000000"/>
                </a:solidFill>
                <a:latin typeface="Open Sans Extra Bold"/>
              </a:rPr>
              <a:t>Bilan : </a:t>
            </a:r>
          </a:p>
        </p:txBody>
      </p:sp>
      <p:sp>
        <p:nvSpPr>
          <p:cNvPr id="3" name="TextBox 3"/>
          <p:cNvSpPr txBox="1"/>
          <p:nvPr/>
        </p:nvSpPr>
        <p:spPr>
          <a:xfrm>
            <a:off x="-296141" y="2150456"/>
            <a:ext cx="18584141" cy="1804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"/>
              </a:rPr>
              <a:t>- Expérience a bien montré que les éoliennes créaient des perturbations dans le tunnel</a:t>
            </a:r>
          </a:p>
        </p:txBody>
      </p:sp>
      <p:sp>
        <p:nvSpPr>
          <p:cNvPr id="4" name="TextBox 4"/>
          <p:cNvSpPr txBox="1"/>
          <p:nvPr/>
        </p:nvSpPr>
        <p:spPr>
          <a:xfrm>
            <a:off x="0" y="4653915"/>
            <a:ext cx="18288000" cy="180467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"/>
              </a:rPr>
              <a:t>-Système d'évacuation de l'air permet une forte réduction de cette perturbation. </a:t>
            </a:r>
          </a:p>
        </p:txBody>
      </p:sp>
      <p:sp>
        <p:nvSpPr>
          <p:cNvPr id="5" name="TextBox 5"/>
          <p:cNvSpPr txBox="1"/>
          <p:nvPr/>
        </p:nvSpPr>
        <p:spPr>
          <a:xfrm>
            <a:off x="-974148" y="6797040"/>
            <a:ext cx="19262148" cy="2725420"/>
          </a:xfrm>
          <a:prstGeom prst="rect">
            <a:avLst/>
          </a:prstGeom>
        </p:spPr>
        <p:txBody>
          <a:bodyPr lIns="0" tIns="0" rIns="0" bIns="0" rtlCol="0" anchor="t">
            <a:spAutoFit/>
          </a:bodyPr>
          <a:lstStyle/>
          <a:p>
            <a:pPr algn="ctr">
              <a:lnSpc>
                <a:spcPts val="7279"/>
              </a:lnSpc>
            </a:pPr>
            <a:r>
              <a:rPr lang="en-US" sz="5199">
                <a:solidFill>
                  <a:srgbClr val="000000"/>
                </a:solidFill>
                <a:latin typeface="Open Sans"/>
              </a:rPr>
              <a:t>-Ainsi notre installation pourrait permettre au client de récupérer de l'énergie sans créer d'effets secondaires néfastes.</a:t>
            </a:r>
          </a:p>
        </p:txBody>
      </p:sp>
    </p:spTree>
  </p:cSld>
  <p:clrMapOvr>
    <a:masterClrMapping/>
  </p:clrMapOvr>
  <mc:AlternateContent xmlns:mc="http://schemas.openxmlformats.org/markup-compatibility/2006">
    <mc:Choice xmlns:p14="http://schemas.microsoft.com/office/powerpoint/2010/main" Requires="p14">
      <p:transition spd="slow" p14:dur="1500">
        <p:split orient="vert"/>
      </p:transition>
    </mc:Choice>
    <mc:Fallback>
      <p:transition spd="slow">
        <p:split orient="vert"/>
      </p:transition>
    </mc:Fallback>
  </mc:AlternateContent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15</TotalTime>
  <Words>273</Words>
  <Application>Microsoft Office PowerPoint</Application>
  <PresentationFormat>Personnalisé</PresentationFormat>
  <Paragraphs>48</Paragraphs>
  <Slides>10</Slides>
  <Notes>0</Notes>
  <HiddenSlides>0</HiddenSlides>
  <MMClips>1</MMClips>
  <ScaleCrop>false</ScaleCrop>
  <HeadingPairs>
    <vt:vector size="6" baseType="variant">
      <vt:variant>
        <vt:lpstr>Polices utilisées</vt:lpstr>
      </vt:variant>
      <vt:variant>
        <vt:i4>12</vt:i4>
      </vt:variant>
      <vt:variant>
        <vt:lpstr>Thème</vt:lpstr>
      </vt:variant>
      <vt:variant>
        <vt:i4>1</vt:i4>
      </vt:variant>
      <vt:variant>
        <vt:lpstr>Titres des diapositives</vt:lpstr>
      </vt:variant>
      <vt:variant>
        <vt:i4>10</vt:i4>
      </vt:variant>
    </vt:vector>
  </HeadingPairs>
  <TitlesOfParts>
    <vt:vector size="23" baseType="lpstr">
      <vt:lpstr>Open Sans Extra Bold</vt:lpstr>
      <vt:lpstr>Inter Bold</vt:lpstr>
      <vt:lpstr>Arimo Bold</vt:lpstr>
      <vt:lpstr>Assistant Extra Light Bold</vt:lpstr>
      <vt:lpstr>Assistant Regular</vt:lpstr>
      <vt:lpstr>Open Sans Extra Bold Italics</vt:lpstr>
      <vt:lpstr>Belleza Bold</vt:lpstr>
      <vt:lpstr>PT Sans Bold</vt:lpstr>
      <vt:lpstr>Open Sans</vt:lpstr>
      <vt:lpstr>Open Sans Light</vt:lpstr>
      <vt:lpstr>Calibri</vt:lpstr>
      <vt:lpstr>Arial</vt:lpstr>
      <vt:lpstr>Office Theme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  <vt:lpstr>Présentation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Présentation PCIS12</dc:title>
  <cp:lastModifiedBy>antoine deletang</cp:lastModifiedBy>
  <cp:revision>2</cp:revision>
  <dcterms:created xsi:type="dcterms:W3CDTF">2006-08-16T00:00:00Z</dcterms:created>
  <dcterms:modified xsi:type="dcterms:W3CDTF">2021-10-28T10:57:04Z</dcterms:modified>
  <dc:identifier>DAEtF8lJ0xQ</dc:identifier>
</cp:coreProperties>
</file>