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8CB9A-A13D-4683-948C-F0C8CFFE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C6AB98-D720-432F-8B56-E5582CCD4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18C607-61A7-4911-838F-3DF16A3C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6CCBEA-A070-4ACC-8683-BB8E67F1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104553-8289-42F2-8FA2-A6E4B879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1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38F6B-FEF3-4D89-8CA2-E67CB9DC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7E2EA5-8179-4BEA-BC9C-89AB3825F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FF8C11-EC6E-4437-A07D-66E324BD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6680D6-D85A-49FF-BC73-CB8D9172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72006-B363-4443-9052-8E9E7028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8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8B9EF4-D5D8-41E6-A742-A0B0678E4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353D4C-AF69-42E9-B00C-ABF52757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187E12-B2F0-4C02-8FB7-3A7B3ACD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72C00A-BEBF-4BF1-90BF-E699C188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18393F-9B08-4D03-8B11-0F0D1E84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58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6F527-0259-4625-A451-F45B9909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F52EC-309B-42F4-9B66-CCEC2A61F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7FD280-39B8-46F5-89DB-132EEF3C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0FA27A-0435-4304-A843-248D904E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97071-51D6-4108-813E-CD5D0BA4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12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8ED39-2BFC-47F9-A6D7-6A7E02CF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51872-7355-41A7-98F4-7D9AD7487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5D1DB-378D-4E5F-9F71-9B51ED3F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11F6C4-AB14-4E15-BAC1-42479E11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CBEB2D-E3DE-492F-8730-0A43D0D1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4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377016-830E-4934-AE60-6623E3C9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026E75-6A91-43EA-979D-46559B932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24F580-9349-4AF2-BDD3-E78F58EB3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F93129-84E1-4E57-BAC9-8360EFC0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134BB2-CA6A-4DD4-8592-19F9276A0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122038-C58A-42B7-9536-EA1C1855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3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7EA06-5884-47C4-B655-096816E1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28E310-6887-4A08-BD84-51A6E103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FB56-3C8F-41DA-B439-B55DD7172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DEE30D-C4BB-4DBA-9249-DFBC60B18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EFC7170-61C2-4B11-99A4-20C2DED13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B172E2-349B-4D9F-977D-F4BA1993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49CD1A-002D-4572-8DAC-838DC98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0C112C-581A-4CA3-BF03-2B981F26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3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AB76E-1F71-44E6-A9BE-99A3ACD16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161C73-E387-4EFB-A1C5-C544ACD11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C6EEA6-0EF7-4A32-AD99-F97F50F7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885159-3768-439B-AABF-0A03F896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4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056C28-5CBD-4D8C-979B-9F8F7D63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0981DA-E543-4D4A-A6A6-46A064BF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2892C6-CA84-4CB0-92B1-A8F27A7F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49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168F3-6BEF-42AD-B850-1094EA2B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280F2B-7981-4140-A665-8E98265A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041992-558F-41D9-9EC0-059A83A08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60F098-E230-436C-8291-19ADAF34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C35D6E-7CC0-4BCC-93D2-024B8783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D3C0E7-B330-4575-B358-63732521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66CCC-2993-447A-9CE6-497FBBD9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3E6BEE-09B7-48D7-A1D5-0FA62171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0591ED-8709-4D84-A89C-C472121AD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7B4043-6CA1-4B7F-AB24-9C254BBD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26D1A-071F-406E-9119-A8099F710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1D40E6-2559-44A0-90C2-4EC12121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BB5FF3-0DD1-4E35-A8FF-1EC0A034E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AF4E92-1E7C-4DA1-99D5-EAA867C20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34EBF-6563-49EC-B2AC-A4D8D923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5B159-8BC7-4D72-ADBD-93FCC75EF3F8}" type="datetimeFigureOut">
              <a:rPr lang="fr-FR" smtClean="0"/>
              <a:t>11/10/2020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7F83BB-AA6C-4EF7-9A33-29A469E6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F5F901-224B-4C0A-AA73-CF58914A5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5F96-422D-4159-B7FF-A6EE1869CA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1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12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ercle : creux 37">
            <a:extLst>
              <a:ext uri="{FF2B5EF4-FFF2-40B4-BE49-F238E27FC236}">
                <a16:creationId xmlns:a16="http://schemas.microsoft.com/office/drawing/2014/main" id="{9F0F1C1E-DD49-4F8E-AAC7-9A22E5D18C3E}"/>
              </a:ext>
            </a:extLst>
          </p:cNvPr>
          <p:cNvSpPr/>
          <p:nvPr/>
        </p:nvSpPr>
        <p:spPr>
          <a:xfrm>
            <a:off x="2286000" y="333375"/>
            <a:ext cx="7086600" cy="6191250"/>
          </a:xfrm>
          <a:prstGeom prst="donut">
            <a:avLst>
              <a:gd name="adj" fmla="val 2123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104" name="Picture 8" descr="Photo) lesquels des deux est un cadi? sur le forum Blabla 18-25 ans -  08-07-2018 17:18:18 - jeuxvideo.com">
            <a:extLst>
              <a:ext uri="{FF2B5EF4-FFF2-40B4-BE49-F238E27FC236}">
                <a16:creationId xmlns:a16="http://schemas.microsoft.com/office/drawing/2014/main" id="{68888BBA-6CDB-47FB-AA1E-1E71349A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4" b="98104" l="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6" y="1344343"/>
            <a:ext cx="2690475" cy="2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e Bouteille D'eau Minérale, Clipart De L'eau, Bouteille Transparente, Bouteilles  D'eau Minérale Fichier PNG et PSD pour le téléchargement libre | Eau  minérale, Bouteille d'eau, Bouteille">
            <a:extLst>
              <a:ext uri="{FF2B5EF4-FFF2-40B4-BE49-F238E27FC236}">
                <a16:creationId xmlns:a16="http://schemas.microsoft.com/office/drawing/2014/main" id="{A65DBA71-B16D-4543-B9F1-EC7F982B9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10" b="100000" l="37231" r="65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2" t="11821" r="30615"/>
          <a:stretch/>
        </p:blipFill>
        <p:spPr bwMode="auto">
          <a:xfrm rot="20235143" flipH="1">
            <a:off x="1280640" y="392992"/>
            <a:ext cx="855478" cy="19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126CABC-7903-4973-9AB3-ACD9C1EEDD07}"/>
              </a:ext>
            </a:extLst>
          </p:cNvPr>
          <p:cNvSpPr txBox="1"/>
          <p:nvPr/>
        </p:nvSpPr>
        <p:spPr>
          <a:xfrm>
            <a:off x="3730171" y="2525486"/>
            <a:ext cx="3715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Vous achetez une bouteille d’eau</a:t>
            </a:r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E195B329-D5C7-4A3B-B3D3-6C40F62495FC}"/>
              </a:ext>
            </a:extLst>
          </p:cNvPr>
          <p:cNvSpPr/>
          <p:nvPr/>
        </p:nvSpPr>
        <p:spPr>
          <a:xfrm rot="13220825">
            <a:off x="2777503" y="899415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CE95F6C-B2CF-463C-AB64-3E34C216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56" y="110302"/>
            <a:ext cx="3384647" cy="1903864"/>
          </a:xfrm>
          <a:prstGeom prst="roundRect">
            <a:avLst>
              <a:gd name="adj" fmla="val 466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145B7AB-7659-4EF0-97CD-8F614AF8B432}"/>
              </a:ext>
            </a:extLst>
          </p:cNvPr>
          <p:cNvSpPr txBox="1"/>
          <p:nvPr/>
        </p:nvSpPr>
        <p:spPr>
          <a:xfrm>
            <a:off x="2882392" y="2097765"/>
            <a:ext cx="5663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Peut être fera t-elle partie des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</a:rPr>
              <a:t>550 millions de bouteilles plastique </a:t>
            </a:r>
            <a:r>
              <a:rPr lang="fr-FR" sz="3600" b="1" dirty="0"/>
              <a:t>jetées dans l’océan, chaque jour</a:t>
            </a:r>
            <a:r>
              <a:rPr lang="fr-FR" sz="3600" dirty="0"/>
              <a:t>.</a:t>
            </a:r>
            <a:endParaRPr lang="fr-FR" sz="8000" dirty="0"/>
          </a:p>
        </p:txBody>
      </p:sp>
      <p:pic>
        <p:nvPicPr>
          <p:cNvPr id="24" name="Picture 16" descr="Rainett et Surfrider en guerre contre les microplastiques - Reponse Conso">
            <a:extLst>
              <a:ext uri="{FF2B5EF4-FFF2-40B4-BE49-F238E27FC236}">
                <a16:creationId xmlns:a16="http://schemas.microsoft.com/office/drawing/2014/main" id="{BE5F2923-E24E-45C9-B298-C119DCCE0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/>
          <a:stretch/>
        </p:blipFill>
        <p:spPr bwMode="auto">
          <a:xfrm>
            <a:off x="8217171" y="2634116"/>
            <a:ext cx="3855434" cy="2319800"/>
          </a:xfrm>
          <a:prstGeom prst="roundRect">
            <a:avLst>
              <a:gd name="adj" fmla="val 44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Bleu Joli Poisson Rouge Poisson Ornemental, Par, Cartoon Poisson, Charmant  PNG et vecteur pour téléchargement gratuit">
            <a:extLst>
              <a:ext uri="{FF2B5EF4-FFF2-40B4-BE49-F238E27FC236}">
                <a16:creationId xmlns:a16="http://schemas.microsoft.com/office/drawing/2014/main" id="{F1CC8FFF-CA30-42D5-B86D-BC58B023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866" y="3338966"/>
            <a:ext cx="1480684" cy="14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CECD4A21-45FE-4982-BCB0-FA621E1D23F9}"/>
              </a:ext>
            </a:extLst>
          </p:cNvPr>
          <p:cNvSpPr/>
          <p:nvPr/>
        </p:nvSpPr>
        <p:spPr>
          <a:xfrm rot="19434788">
            <a:off x="8353466" y="1560802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08D1D1C-BDD5-463C-A76C-3778248B0AE1}"/>
              </a:ext>
            </a:extLst>
          </p:cNvPr>
          <p:cNvSpPr txBox="1"/>
          <p:nvPr/>
        </p:nvSpPr>
        <p:spPr>
          <a:xfrm>
            <a:off x="3014769" y="2274783"/>
            <a:ext cx="5171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Les animaux marins vont ingérer les particules de plastique</a:t>
            </a:r>
            <a:endParaRPr lang="fr-FR" sz="8800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1904DA1-C0B2-452C-85AB-2F49D4671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1133" y1="40172" x2="11133" y2="40172"/>
                        <a14:foregroundMark x1="22363" y1="84828" x2="22363" y2="84828"/>
                        <a14:foregroundMark x1="8984" y1="34138" x2="8984" y2="34138"/>
                        <a14:foregroundMark x1="2344" y1="23793" x2="2344" y2="23793"/>
                        <a14:foregroundMark x1="5566" y1="19138" x2="5566" y2="19138"/>
                        <a14:foregroundMark x1="7910" y1="19138" x2="7910" y2="19138"/>
                        <a14:foregroundMark x1="5762" y1="23448" x2="5762" y2="23448"/>
                        <a14:foregroundMark x1="5566" y1="35172" x2="11133" y2="25517"/>
                        <a14:foregroundMark x1="57129" y1="34828" x2="76855" y2="53966"/>
                        <a14:foregroundMark x1="22559" y1="93621" x2="22559" y2="93621"/>
                        <a14:foregroundMark x1="22559" y1="93621" x2="18945" y2="76552"/>
                        <a14:foregroundMark x1="12109" y1="35172" x2="13184" y2="24138"/>
                        <a14:foregroundMark x1="977" y1="17759" x2="2246" y2="19310"/>
                        <a14:foregroundMark x1="879" y1="20000" x2="3418" y2="32069"/>
                        <a14:foregroundMark x1="3613" y1="16034" x2="4492" y2="16034"/>
                        <a14:foregroundMark x1="7324" y1="14310" x2="9180" y2="15517"/>
                        <a14:foregroundMark x1="10059" y1="11897" x2="11133" y2="12586"/>
                        <a14:foregroundMark x1="13184" y1="18793" x2="14063" y2="28448"/>
                        <a14:foregroundMark x1="1758" y1="40690" x2="1758" y2="40690"/>
                        <a14:foregroundMark x1="22168" y1="11379" x2="22168" y2="11379"/>
                        <a14:foregroundMark x1="69922" y1="6552" x2="84180" y2="16034"/>
                        <a14:foregroundMark x1="28223" y1="6552" x2="28223" y2="6552"/>
                        <a14:foregroundMark x1="29395" y1="6897" x2="29395" y2="6897"/>
                        <a14:foregroundMark x1="32031" y1="6552" x2="32031" y2="6552"/>
                        <a14:foregroundMark x1="37695" y1="4828" x2="37695" y2="4828"/>
                        <a14:foregroundMark x1="35840" y1="4483" x2="33398" y2="5862"/>
                        <a14:foregroundMark x1="44141" y1="2586" x2="61816" y2="3966"/>
                        <a14:foregroundMark x1="1367" y1="53621" x2="17480" y2="85172"/>
                        <a14:foregroundMark x1="5957" y1="70862" x2="11328" y2="78793"/>
                        <a14:foregroundMark x1="58594" y1="96552" x2="79199" y2="87931"/>
                        <a14:foregroundMark x1="30957" y1="93793" x2="56543" y2="96897"/>
                        <a14:foregroundMark x1="68457" y1="93966" x2="81543" y2="86552"/>
                        <a14:foregroundMark x1="96680" y1="33793" x2="99121" y2="41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8370" y="5236812"/>
            <a:ext cx="2701859" cy="1530350"/>
          </a:xfrm>
          <a:prstGeom prst="rect">
            <a:avLst/>
          </a:prstGeom>
        </p:spPr>
      </p:pic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49C5B30A-7E51-4CC4-A1B1-BEE0A7DEB17C}"/>
              </a:ext>
            </a:extLst>
          </p:cNvPr>
          <p:cNvSpPr/>
          <p:nvPr/>
        </p:nvSpPr>
        <p:spPr>
          <a:xfrm rot="2859341">
            <a:off x="7798913" y="5171748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3219F6D-E83F-4ECF-93B1-8FB92FC2DCC7}"/>
              </a:ext>
            </a:extLst>
          </p:cNvPr>
          <p:cNvSpPr txBox="1"/>
          <p:nvPr/>
        </p:nvSpPr>
        <p:spPr>
          <a:xfrm>
            <a:off x="3045434" y="2209854"/>
            <a:ext cx="5171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Vous mangez à votre tour ces animaux marins, et donc le plastique</a:t>
            </a:r>
            <a:endParaRPr lang="fr-FR" sz="8800" dirty="0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6F952ADD-0E98-48FB-873B-413A75667C8C}"/>
              </a:ext>
            </a:extLst>
          </p:cNvPr>
          <p:cNvSpPr/>
          <p:nvPr/>
        </p:nvSpPr>
        <p:spPr>
          <a:xfrm rot="7837964">
            <a:off x="2847398" y="5154835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FF2D798-9466-473C-94A9-8F4FE326F2FD}"/>
              </a:ext>
            </a:extLst>
          </p:cNvPr>
          <p:cNvSpPr txBox="1"/>
          <p:nvPr/>
        </p:nvSpPr>
        <p:spPr>
          <a:xfrm>
            <a:off x="2917959" y="2031250"/>
            <a:ext cx="5171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Vous n’avez plus de bouteille d’eau…</a:t>
            </a:r>
            <a:endParaRPr lang="fr-FR" sz="88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F78409-937D-424A-89A2-370692287665}"/>
              </a:ext>
            </a:extLst>
          </p:cNvPr>
          <p:cNvSpPr txBox="1"/>
          <p:nvPr/>
        </p:nvSpPr>
        <p:spPr>
          <a:xfrm>
            <a:off x="2830337" y="3658143"/>
            <a:ext cx="5171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Et le système recommence…</a:t>
            </a:r>
            <a:endParaRPr lang="fr-FR" sz="8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8882E7-AA3B-4FD3-BA51-1890A6B549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85" y="5241143"/>
            <a:ext cx="1847838" cy="1847838"/>
          </a:xfrm>
          <a:prstGeom prst="rect">
            <a:avLst/>
          </a:prstGeom>
        </p:spPr>
      </p:pic>
      <p:sp>
        <p:nvSpPr>
          <p:cNvPr id="40" name="Flèche : bas 39">
            <a:extLst>
              <a:ext uri="{FF2B5EF4-FFF2-40B4-BE49-F238E27FC236}">
                <a16:creationId xmlns:a16="http://schemas.microsoft.com/office/drawing/2014/main" id="{412EEFD9-A142-4F75-A910-7E6EBCB1BB01}"/>
              </a:ext>
            </a:extLst>
          </p:cNvPr>
          <p:cNvSpPr/>
          <p:nvPr/>
        </p:nvSpPr>
        <p:spPr>
          <a:xfrm rot="13220825">
            <a:off x="2777502" y="899414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1CEF665D-EAB5-4960-B837-F10F0C726800}"/>
              </a:ext>
            </a:extLst>
          </p:cNvPr>
          <p:cNvSpPr/>
          <p:nvPr/>
        </p:nvSpPr>
        <p:spPr>
          <a:xfrm rot="19434788">
            <a:off x="8353465" y="1560801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05ABCAB7-EF39-4035-BF0D-E468C1830011}"/>
              </a:ext>
            </a:extLst>
          </p:cNvPr>
          <p:cNvSpPr/>
          <p:nvPr/>
        </p:nvSpPr>
        <p:spPr>
          <a:xfrm rot="2859341">
            <a:off x="7798912" y="5171747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3199D9EB-62F3-4C7A-85F4-547B4BC35D9A}"/>
              </a:ext>
            </a:extLst>
          </p:cNvPr>
          <p:cNvSpPr/>
          <p:nvPr/>
        </p:nvSpPr>
        <p:spPr>
          <a:xfrm rot="7837964">
            <a:off x="2847397" y="5154834"/>
            <a:ext cx="1111902" cy="825001"/>
          </a:xfrm>
          <a:prstGeom prst="downArrow">
            <a:avLst>
              <a:gd name="adj1" fmla="val 0"/>
              <a:gd name="adj2" fmla="val 8706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6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1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7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2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7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3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9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8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8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8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3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3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8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3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8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6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32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32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/>
      <p:bldP spid="20" grpId="1"/>
      <p:bldP spid="21" grpId="0" animBg="1"/>
      <p:bldP spid="23" grpId="0"/>
      <p:bldP spid="23" grpId="1"/>
      <p:bldP spid="30" grpId="0" animBg="1"/>
      <p:bldP spid="31" grpId="0"/>
      <p:bldP spid="31" grpId="1"/>
      <p:bldP spid="33" grpId="0" animBg="1"/>
      <p:bldP spid="34" grpId="0"/>
      <p:bldP spid="34" grpId="1"/>
      <p:bldP spid="35" grpId="0" animBg="1"/>
      <p:bldP spid="36" grpId="0"/>
      <p:bldP spid="37" grpId="0"/>
      <p:bldP spid="40" grpId="0" animBg="1"/>
      <p:bldP spid="41" grpId="0" animBg="1"/>
      <p:bldP spid="42" grpId="0" animBg="1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F38A76-FF3C-43C0-AF7F-7A53C315ED08}"/>
              </a:ext>
            </a:extLst>
          </p:cNvPr>
          <p:cNvSpPr txBox="1"/>
          <p:nvPr/>
        </p:nvSpPr>
        <p:spPr>
          <a:xfrm>
            <a:off x="398584" y="-42203"/>
            <a:ext cx="11394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Réagissez ! </a:t>
            </a:r>
          </a:p>
          <a:p>
            <a:pPr algn="ctr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Même pour votre eau, consommez écolo !!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29E352-4FB9-4FA1-B9BD-FC30539D5D21}"/>
              </a:ext>
            </a:extLst>
          </p:cNvPr>
          <p:cNvSpPr txBox="1"/>
          <p:nvPr/>
        </p:nvSpPr>
        <p:spPr>
          <a:xfrm>
            <a:off x="253219" y="3420382"/>
            <a:ext cx="11394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Pour réduire vos déchets, </a:t>
            </a:r>
            <a:r>
              <a:rPr lang="fr-FR" sz="4000" dirty="0" err="1">
                <a:solidFill>
                  <a:schemeClr val="tx2">
                    <a:lumMod val="50000"/>
                  </a:schemeClr>
                </a:solidFill>
              </a:rPr>
              <a:t>Poly’Drink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 a inventé… </a:t>
            </a:r>
            <a:r>
              <a:rPr lang="fr-FR" sz="4000" b="1" dirty="0">
                <a:solidFill>
                  <a:schemeClr val="tx2">
                    <a:lumMod val="50000"/>
                  </a:schemeClr>
                </a:solidFill>
              </a:rPr>
              <a:t>l’eau en vrac 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!!</a:t>
            </a:r>
          </a:p>
          <a:p>
            <a:pPr algn="ctr"/>
            <a:endParaRPr lang="fr-FR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Venez essayer ce distributeur simple d’utilisation !!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A7ABE5-10CD-471E-9AA1-ADABD24E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51" y="871403"/>
            <a:ext cx="2954849" cy="29548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6120EB-0806-4C43-A4DA-F8361479B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85" y="5241143"/>
            <a:ext cx="1847838" cy="18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60D181EF-C8EC-4A9F-B112-6BFF5D8EA2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49708" b="-1"/>
          <a:stretch/>
        </p:blipFill>
        <p:spPr bwMode="auto">
          <a:xfrm rot="173124">
            <a:off x="2979879" y="3292835"/>
            <a:ext cx="178435" cy="35496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6BF12F-C4B3-4B51-909A-0E4A68A0A628}"/>
              </a:ext>
            </a:extLst>
          </p:cNvPr>
          <p:cNvSpPr/>
          <p:nvPr/>
        </p:nvSpPr>
        <p:spPr>
          <a:xfrm rot="213726">
            <a:off x="2821134" y="3634962"/>
            <a:ext cx="351790" cy="109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426D8D-ED29-49C2-B0EE-8F38FD20D233}"/>
              </a:ext>
            </a:extLst>
          </p:cNvPr>
          <p:cNvSpPr/>
          <p:nvPr/>
        </p:nvSpPr>
        <p:spPr>
          <a:xfrm rot="5400000">
            <a:off x="2720252" y="3383418"/>
            <a:ext cx="348615" cy="136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2AA3BA-DD4F-434A-BC5C-50784CE73B1E}"/>
              </a:ext>
            </a:extLst>
          </p:cNvPr>
          <p:cNvSpPr/>
          <p:nvPr/>
        </p:nvSpPr>
        <p:spPr>
          <a:xfrm>
            <a:off x="2826529" y="3234113"/>
            <a:ext cx="31348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F75C0A4-0C76-4DBC-BDF4-B9B984E972DD}"/>
              </a:ext>
            </a:extLst>
          </p:cNvPr>
          <p:cNvSpPr/>
          <p:nvPr/>
        </p:nvSpPr>
        <p:spPr>
          <a:xfrm rot="20752760">
            <a:off x="3122219" y="323836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F50E8F-87BF-4BC2-BBE3-958AAD63585F}"/>
              </a:ext>
            </a:extLst>
          </p:cNvPr>
          <p:cNvSpPr/>
          <p:nvPr/>
        </p:nvSpPr>
        <p:spPr>
          <a:xfrm rot="5400000">
            <a:off x="2720252" y="3383419"/>
            <a:ext cx="348615" cy="136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14840F-4B93-4754-9ADC-F6FD81E844FA}"/>
              </a:ext>
            </a:extLst>
          </p:cNvPr>
          <p:cNvSpPr/>
          <p:nvPr/>
        </p:nvSpPr>
        <p:spPr>
          <a:xfrm>
            <a:off x="2826529" y="3234114"/>
            <a:ext cx="31348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535C7F5-D314-4115-AF33-C01C1D4E181F}"/>
              </a:ext>
            </a:extLst>
          </p:cNvPr>
          <p:cNvSpPr/>
          <p:nvPr/>
        </p:nvSpPr>
        <p:spPr>
          <a:xfrm rot="20752760">
            <a:off x="3122219" y="323836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F258D5-EED6-417E-9D13-E3B6D8C08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98" l="6283" r="9424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58" y="-119621"/>
            <a:ext cx="4064000" cy="70972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ABAC6A8-442B-4811-B0AE-E519BB17E4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60" y="1335628"/>
            <a:ext cx="857490" cy="1040963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6CB481A2-F00C-444F-8941-0BE041589D03}"/>
              </a:ext>
            </a:extLst>
          </p:cNvPr>
          <p:cNvGrpSpPr/>
          <p:nvPr/>
        </p:nvGrpSpPr>
        <p:grpSpPr>
          <a:xfrm>
            <a:off x="3756275" y="2421538"/>
            <a:ext cx="635617" cy="561654"/>
            <a:chOff x="4257917" y="2062432"/>
            <a:chExt cx="635617" cy="561654"/>
          </a:xfrm>
        </p:grpSpPr>
        <p:sp>
          <p:nvSpPr>
            <p:cNvPr id="8" name="Organigramme : Bande perforée 7">
              <a:extLst>
                <a:ext uri="{FF2B5EF4-FFF2-40B4-BE49-F238E27FC236}">
                  <a16:creationId xmlns:a16="http://schemas.microsoft.com/office/drawing/2014/main" id="{26A31D29-7386-496B-AD04-00F30967CC59}"/>
                </a:ext>
              </a:extLst>
            </p:cNvPr>
            <p:cNvSpPr/>
            <p:nvPr/>
          </p:nvSpPr>
          <p:spPr>
            <a:xfrm rot="16200000">
              <a:off x="4255559" y="2086365"/>
              <a:ext cx="540079" cy="535363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8B59A02-1862-4818-A76B-2D3709C5D545}"/>
                </a:ext>
              </a:extLst>
            </p:cNvPr>
            <p:cNvSpPr txBox="1"/>
            <p:nvPr/>
          </p:nvSpPr>
          <p:spPr>
            <a:xfrm>
              <a:off x="4257917" y="2062432"/>
              <a:ext cx="635617" cy="540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5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Poly’ Drink</a:t>
              </a:r>
              <a:endParaRPr lang="fr-F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5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Quantité : 5L</a:t>
              </a:r>
              <a:endParaRPr lang="fr-FR" sz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500" dirty="0"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  <a:r>
                <a:rPr lang="fr-FR" sz="500" dirty="0"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Prix : 0,90€</a:t>
              </a:r>
              <a:endParaRPr lang="fr-FR" sz="1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Image 19" descr="images de bouteilles png avec fond transparent - Tests &amp; Jeux éducatifs en  ligne">
            <a:extLst>
              <a:ext uri="{FF2B5EF4-FFF2-40B4-BE49-F238E27FC236}">
                <a16:creationId xmlns:a16="http://schemas.microsoft.com/office/drawing/2014/main" id="{CAA75B97-67A0-4724-906C-A4312F1305F0}"/>
              </a:ext>
            </a:extLst>
          </p:cNvPr>
          <p:cNvPicPr/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3" t="3090" r="34428" b="1"/>
          <a:stretch/>
        </p:blipFill>
        <p:spPr bwMode="auto">
          <a:xfrm>
            <a:off x="2327574" y="2868473"/>
            <a:ext cx="1163140" cy="1121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2ABDDA5-9E93-4C75-9E88-4959E8892C8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" r="49708" b="-1"/>
          <a:stretch/>
        </p:blipFill>
        <p:spPr bwMode="auto">
          <a:xfrm rot="173124">
            <a:off x="2920205" y="3357053"/>
            <a:ext cx="352835" cy="4101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D06639A-72A3-4583-966B-95867446B477}"/>
              </a:ext>
            </a:extLst>
          </p:cNvPr>
          <p:cNvSpPr/>
          <p:nvPr/>
        </p:nvSpPr>
        <p:spPr>
          <a:xfrm>
            <a:off x="2506252" y="3777230"/>
            <a:ext cx="776613" cy="142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912904-3329-4137-A937-1580A0EC7DE8}"/>
              </a:ext>
            </a:extLst>
          </p:cNvPr>
          <p:cNvSpPr/>
          <p:nvPr/>
        </p:nvSpPr>
        <p:spPr>
          <a:xfrm rot="5400000">
            <a:off x="2432754" y="3386239"/>
            <a:ext cx="464986" cy="32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A83C9E-E82B-46B9-B5F4-A36CA0A2E2BB}"/>
              </a:ext>
            </a:extLst>
          </p:cNvPr>
          <p:cNvSpPr/>
          <p:nvPr/>
        </p:nvSpPr>
        <p:spPr>
          <a:xfrm>
            <a:off x="2503965" y="3277101"/>
            <a:ext cx="776613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F85E279-45E9-4E15-8D5D-ABECC29DF006}"/>
              </a:ext>
            </a:extLst>
          </p:cNvPr>
          <p:cNvSpPr/>
          <p:nvPr/>
        </p:nvSpPr>
        <p:spPr>
          <a:xfrm flipV="1">
            <a:off x="2710340" y="3878603"/>
            <a:ext cx="453075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7A522094-9668-41F8-B2E2-FC80D2845DD0}"/>
              </a:ext>
            </a:extLst>
          </p:cNvPr>
          <p:cNvGrpSpPr/>
          <p:nvPr/>
        </p:nvGrpSpPr>
        <p:grpSpPr>
          <a:xfrm>
            <a:off x="4224933" y="2979406"/>
            <a:ext cx="290195" cy="224681"/>
            <a:chOff x="6533219" y="3055606"/>
            <a:chExt cx="290195" cy="224681"/>
          </a:xfrm>
        </p:grpSpPr>
        <p:sp>
          <p:nvSpPr>
            <p:cNvPr id="40" name="Organigramme : Connecteur 39">
              <a:extLst>
                <a:ext uri="{FF2B5EF4-FFF2-40B4-BE49-F238E27FC236}">
                  <a16:creationId xmlns:a16="http://schemas.microsoft.com/office/drawing/2014/main" id="{667AAC26-31A6-43C9-BB1F-0D8739238A7E}"/>
                </a:ext>
              </a:extLst>
            </p:cNvPr>
            <p:cNvSpPr/>
            <p:nvPr/>
          </p:nvSpPr>
          <p:spPr>
            <a:xfrm>
              <a:off x="6569970" y="3055606"/>
              <a:ext cx="216694" cy="224681"/>
            </a:xfrm>
            <a:prstGeom prst="flowChartConnector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fr-FR" sz="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Zone de texte 29">
              <a:extLst>
                <a:ext uri="{FF2B5EF4-FFF2-40B4-BE49-F238E27FC236}">
                  <a16:creationId xmlns:a16="http://schemas.microsoft.com/office/drawing/2014/main" id="{7552D781-3688-4DE3-8795-B71FA8FDC715}"/>
                </a:ext>
              </a:extLst>
            </p:cNvPr>
            <p:cNvSpPr txBox="1"/>
            <p:nvPr/>
          </p:nvSpPr>
          <p:spPr>
            <a:xfrm>
              <a:off x="6533219" y="3096389"/>
              <a:ext cx="290195" cy="1517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300" dirty="0">
                  <a:solidFill>
                    <a:srgbClr val="FFFFFF"/>
                  </a:solidFill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START</a:t>
              </a:r>
              <a:endParaRPr lang="fr-FR" sz="105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A526733C-307B-4A7E-8B3B-D595024BF24A}"/>
              </a:ext>
            </a:extLst>
          </p:cNvPr>
          <p:cNvGrpSpPr/>
          <p:nvPr/>
        </p:nvGrpSpPr>
        <p:grpSpPr>
          <a:xfrm>
            <a:off x="4224933" y="3236091"/>
            <a:ext cx="290195" cy="224681"/>
            <a:chOff x="6533219" y="3055606"/>
            <a:chExt cx="290195" cy="224681"/>
          </a:xfrm>
        </p:grpSpPr>
        <p:sp>
          <p:nvSpPr>
            <p:cNvPr id="81" name="Organigramme : Connecteur 80">
              <a:extLst>
                <a:ext uri="{FF2B5EF4-FFF2-40B4-BE49-F238E27FC236}">
                  <a16:creationId xmlns:a16="http://schemas.microsoft.com/office/drawing/2014/main" id="{D48D4CFA-715B-429D-9BF8-F48232FF386D}"/>
                </a:ext>
              </a:extLst>
            </p:cNvPr>
            <p:cNvSpPr/>
            <p:nvPr/>
          </p:nvSpPr>
          <p:spPr>
            <a:xfrm>
              <a:off x="6569970" y="3055606"/>
              <a:ext cx="216694" cy="224681"/>
            </a:xfrm>
            <a:prstGeom prst="flowChartConnector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fr-FR" sz="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Zone de texte 29">
              <a:extLst>
                <a:ext uri="{FF2B5EF4-FFF2-40B4-BE49-F238E27FC236}">
                  <a16:creationId xmlns:a16="http://schemas.microsoft.com/office/drawing/2014/main" id="{1A94A914-DDD9-43B4-9DF2-F748BEF4FA9B}"/>
                </a:ext>
              </a:extLst>
            </p:cNvPr>
            <p:cNvSpPr txBox="1"/>
            <p:nvPr/>
          </p:nvSpPr>
          <p:spPr>
            <a:xfrm>
              <a:off x="6533219" y="3096389"/>
              <a:ext cx="290195" cy="1517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FR" sz="300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STOP</a:t>
              </a:r>
              <a:endParaRPr lang="fr-FR" sz="105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4" name="Image 83">
            <a:extLst>
              <a:ext uri="{FF2B5EF4-FFF2-40B4-BE49-F238E27FC236}">
                <a16:creationId xmlns:a16="http://schemas.microsoft.com/office/drawing/2014/main" id="{0219E015-63A3-4BD5-A989-D537BFFF8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0" y="-55290"/>
            <a:ext cx="1390917" cy="1390917"/>
          </a:xfrm>
          <a:prstGeom prst="rect">
            <a:avLst/>
          </a:prstGeom>
        </p:spPr>
      </p:pic>
      <p:pic>
        <p:nvPicPr>
          <p:cNvPr id="1030" name="Picture 6" descr="Doigt Action Indication Illustration, Doigt, Illustration, Dessin Fichier  PNG et PSD pour le téléchargement libre">
            <a:extLst>
              <a:ext uri="{FF2B5EF4-FFF2-40B4-BE49-F238E27FC236}">
                <a16:creationId xmlns:a16="http://schemas.microsoft.com/office/drawing/2014/main" id="{A14A8450-7F67-434E-85B0-8544497BE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79" y="2962392"/>
            <a:ext cx="804459" cy="11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Ellipse 89">
            <a:extLst>
              <a:ext uri="{FF2B5EF4-FFF2-40B4-BE49-F238E27FC236}">
                <a16:creationId xmlns:a16="http://schemas.microsoft.com/office/drawing/2014/main" id="{D825B5BF-BCB4-4291-A3E4-FC50E413E290}"/>
              </a:ext>
            </a:extLst>
          </p:cNvPr>
          <p:cNvSpPr/>
          <p:nvPr/>
        </p:nvSpPr>
        <p:spPr>
          <a:xfrm flipV="1">
            <a:off x="2792863" y="3848280"/>
            <a:ext cx="453075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55BD23A2-3B75-4DC6-9A49-FB3A6F4A1CDE}"/>
              </a:ext>
            </a:extLst>
          </p:cNvPr>
          <p:cNvSpPr/>
          <p:nvPr/>
        </p:nvSpPr>
        <p:spPr>
          <a:xfrm flipV="1">
            <a:off x="2497877" y="3782766"/>
            <a:ext cx="453075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92" name="Picture 6" descr="Doigt Action Indication Illustration, Doigt, Illustration, Dessin Fichier  PNG et PSD pour le téléchargement libre">
            <a:extLst>
              <a:ext uri="{FF2B5EF4-FFF2-40B4-BE49-F238E27FC236}">
                <a16:creationId xmlns:a16="http://schemas.microsoft.com/office/drawing/2014/main" id="{D1D4D68B-3D4C-425E-89AB-1AB2ABB0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184" y="3256972"/>
            <a:ext cx="804459" cy="11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EDD6C441-8D87-4B90-A2F3-2C99ECF988AC}"/>
              </a:ext>
            </a:extLst>
          </p:cNvPr>
          <p:cNvSpPr txBox="1"/>
          <p:nvPr/>
        </p:nvSpPr>
        <p:spPr>
          <a:xfrm>
            <a:off x="5946267" y="292586"/>
            <a:ext cx="517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Posez votre contenant</a:t>
            </a:r>
            <a:endParaRPr lang="fr-FR" sz="8800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DDBF7347-B22A-435D-8B0B-FDAB59AD381B}"/>
              </a:ext>
            </a:extLst>
          </p:cNvPr>
          <p:cNvSpPr txBox="1"/>
          <p:nvPr/>
        </p:nvSpPr>
        <p:spPr>
          <a:xfrm>
            <a:off x="5013969" y="1068392"/>
            <a:ext cx="70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Appuyez sur START en continu</a:t>
            </a:r>
            <a:endParaRPr lang="fr-FR" sz="8800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8931C41-A87F-42C6-B4CD-3C8CC4564B05}"/>
              </a:ext>
            </a:extLst>
          </p:cNvPr>
          <p:cNvSpPr txBox="1"/>
          <p:nvPr/>
        </p:nvSpPr>
        <p:spPr>
          <a:xfrm>
            <a:off x="4951089" y="3232279"/>
            <a:ext cx="718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Une fois le récipient rempli, appuyez sur STOP</a:t>
            </a:r>
            <a:endParaRPr lang="fr-FR" sz="8800" dirty="0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AEBBB8D-5C8C-43F8-992F-0EC9A75B6257}"/>
              </a:ext>
            </a:extLst>
          </p:cNvPr>
          <p:cNvSpPr txBox="1"/>
          <p:nvPr/>
        </p:nvSpPr>
        <p:spPr>
          <a:xfrm>
            <a:off x="6096000" y="1984079"/>
            <a:ext cx="517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L’eau arrive…</a:t>
            </a:r>
            <a:endParaRPr lang="fr-FR" sz="8800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64D2E3CC-9E5D-4694-B1BB-47882CD21342}"/>
              </a:ext>
            </a:extLst>
          </p:cNvPr>
          <p:cNvSpPr txBox="1"/>
          <p:nvPr/>
        </p:nvSpPr>
        <p:spPr>
          <a:xfrm>
            <a:off x="5458068" y="4841623"/>
            <a:ext cx="666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Récupérez votre ticket, et allez à la caisse</a:t>
            </a:r>
            <a:endParaRPr lang="fr-FR" sz="8800" dirty="0"/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187E6CF2-4E73-4F4C-AA0E-83D2EDDF9F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85" y="5241143"/>
            <a:ext cx="1847838" cy="18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91" grpId="0" animBg="1"/>
      <p:bldP spid="94" grpId="0"/>
      <p:bldP spid="95" grpId="0"/>
      <p:bldP spid="96" grpId="0"/>
      <p:bldP spid="97" grpId="0"/>
      <p:bldP spid="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ifuture Baril d'eau Camping Potable avec Un Robinet, Jerrican d'eau Seau en  Plastique Carré de 15L 20L, Réservoir d'ea… | Stockage de l'eau, Eau  potable, Réservoir">
            <a:extLst>
              <a:ext uri="{FF2B5EF4-FFF2-40B4-BE49-F238E27FC236}">
                <a16:creationId xmlns:a16="http://schemas.microsoft.com/office/drawing/2014/main" id="{396663A6-993C-45D4-A549-F6991C4A5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00" b="92800" l="16300" r="82800">
                        <a14:foregroundMark x1="68000" y1="21300" x2="75400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5" t="8866" r="17232" b="7927"/>
          <a:stretch/>
        </p:blipFill>
        <p:spPr bwMode="auto">
          <a:xfrm>
            <a:off x="247650" y="2971800"/>
            <a:ext cx="30770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BFB9DBC-2E15-46FC-BC1B-D070BF3C0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80" y="4219441"/>
            <a:ext cx="1390917" cy="139091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2050" name="Picture 2" descr="Une grande bouteille d'eau : un système d'arrosage automatique maison">
            <a:extLst>
              <a:ext uri="{FF2B5EF4-FFF2-40B4-BE49-F238E27FC236}">
                <a16:creationId xmlns:a16="http://schemas.microsoft.com/office/drawing/2014/main" id="{F8A20972-379C-450C-A87F-AD03326F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9" b="98722" l="9917" r="90000">
                        <a14:foregroundMark x1="54500" y1="95889" x2="54500" y2="9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52" y="2776788"/>
            <a:ext cx="2638166" cy="39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3560B07-B36A-4990-824F-0F6AB9DA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67" y="4350515"/>
            <a:ext cx="1390917" cy="1390917"/>
          </a:xfrm>
          <a:prstGeom prst="rect">
            <a:avLst/>
          </a:prstGeom>
        </p:spPr>
      </p:pic>
      <p:pic>
        <p:nvPicPr>
          <p:cNvPr id="2052" name="Picture 4" descr="Bouteille en Verre avec Bouchon - 0.5 litre - Matériel de service Lyon">
            <a:extLst>
              <a:ext uri="{FF2B5EF4-FFF2-40B4-BE49-F238E27FC236}">
                <a16:creationId xmlns:a16="http://schemas.microsoft.com/office/drawing/2014/main" id="{4A1B9A16-2248-40F8-BEA6-8601C13E2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7" b="93971" l="16575" r="78729">
                        <a14:foregroundMark x1="53039" y1="12647" x2="53039" y2="12647"/>
                        <a14:foregroundMark x1="46409" y1="12059" x2="46409" y2="12059"/>
                        <a14:foregroundMark x1="44199" y1="10147" x2="44199" y2="10147"/>
                        <a14:foregroundMark x1="41989" y1="11029" x2="41989" y2="11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25" t="5310" r="22788" b="4425"/>
          <a:stretch/>
        </p:blipFill>
        <p:spPr bwMode="auto">
          <a:xfrm>
            <a:off x="3651614" y="2888514"/>
            <a:ext cx="21383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6D4322-925A-4BB0-8330-319868F33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663" y="4390890"/>
            <a:ext cx="1390917" cy="1390917"/>
          </a:xfrm>
          <a:prstGeom prst="rect">
            <a:avLst/>
          </a:prstGeom>
        </p:spPr>
      </p:pic>
      <p:pic>
        <p:nvPicPr>
          <p:cNvPr id="2054" name="Picture 6" descr="Distributeur de boisson verre couvercle métal 5.5 L - Carafe et bouteille -  Vaisselle - Art de la table | GiFi">
            <a:extLst>
              <a:ext uri="{FF2B5EF4-FFF2-40B4-BE49-F238E27FC236}">
                <a16:creationId xmlns:a16="http://schemas.microsoft.com/office/drawing/2014/main" id="{9A2B0340-1C94-4ADE-A0DB-202BB101D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" b="98100" l="24600" r="7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9" r="20907"/>
          <a:stretch/>
        </p:blipFill>
        <p:spPr bwMode="auto">
          <a:xfrm>
            <a:off x="8038692" y="2686228"/>
            <a:ext cx="29703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4E6216-7328-4321-937B-441538E03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11" y="3957676"/>
            <a:ext cx="1390917" cy="139091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DAD7BE7-49D1-475A-BC76-3CC786AC3FB8}"/>
              </a:ext>
            </a:extLst>
          </p:cNvPr>
          <p:cNvSpPr txBox="1"/>
          <p:nvPr/>
        </p:nvSpPr>
        <p:spPr>
          <a:xfrm>
            <a:off x="-404734" y="95520"/>
            <a:ext cx="955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u="sng" dirty="0">
                <a:solidFill>
                  <a:schemeClr val="accent1">
                    <a:lumMod val="50000"/>
                  </a:schemeClr>
                </a:solidFill>
              </a:rPr>
              <a:t>Vous avez oublié vos contenants ?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D91174-920F-4302-8805-7222652BF421}"/>
              </a:ext>
            </a:extLst>
          </p:cNvPr>
          <p:cNvSpPr txBox="1"/>
          <p:nvPr/>
        </p:nvSpPr>
        <p:spPr>
          <a:xfrm>
            <a:off x="3189" y="1116568"/>
            <a:ext cx="11769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tx2">
                    <a:lumMod val="50000"/>
                  </a:schemeClr>
                </a:solidFill>
              </a:rPr>
              <a:t>La marque Poly’ Drink vous propose des contenants de 1L à 5L en verre ou en plastique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1FD6EB7-E342-45BD-99F3-11F62A9025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85" y="5241143"/>
            <a:ext cx="1847838" cy="18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153</Words>
  <Application>Microsoft Office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Noémie Allienne</dc:creator>
  <cp:lastModifiedBy>Noémie Allienne</cp:lastModifiedBy>
  <cp:revision>16</cp:revision>
  <dcterms:created xsi:type="dcterms:W3CDTF">2020-10-11T12:52:59Z</dcterms:created>
  <dcterms:modified xsi:type="dcterms:W3CDTF">2020-10-11T15:30:40Z</dcterms:modified>
</cp:coreProperties>
</file>