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11"/>
  </p:notesMasterIdLst>
  <p:sldIdLst>
    <p:sldId id="260" r:id="rId2"/>
    <p:sldId id="262" r:id="rId3"/>
    <p:sldId id="256" r:id="rId4"/>
    <p:sldId id="258" r:id="rId5"/>
    <p:sldId id="265" r:id="rId6"/>
    <p:sldId id="266" r:id="rId7"/>
    <p:sldId id="267" r:id="rId8"/>
    <p:sldId id="268" r:id="rId9"/>
    <p:sldId id="264" r:id="rId10"/>
  </p:sldIdLst>
  <p:sldSz cx="9144000" cy="6858000" type="screen4x3"/>
  <p:notesSz cx="6858000" cy="9144000"/>
  <p:embeddedFontLst>
    <p:embeddedFont>
      <p:font typeface="AvenirNextforSAS" panose="020B0503020202020204" pitchFamily="34" charset="0"/>
      <p:regular r:id="rId12"/>
      <p:bold r:id="rId13"/>
      <p:italic r:id="rId14"/>
      <p:boldItalic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6" roundtripDataSignature="AMtx7mjI7AZT0BasB+tek3cT5DDYrhMub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91" autoAdjust="0"/>
    <p:restoredTop sz="94660"/>
  </p:normalViewPr>
  <p:slideViewPr>
    <p:cSldViewPr snapToGrid="0">
      <p:cViewPr varScale="1">
        <p:scale>
          <a:sx n="82" d="100"/>
          <a:sy n="82" d="100"/>
        </p:scale>
        <p:origin x="1613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f36d4f841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f36d4f841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0836ED-6A05-496A-A77E-106A3A2F42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B8221C8-59D2-400B-951E-7C72608EE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12FF269-B812-4DFD-BBF5-70085048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78B91E9-0A20-414F-8556-6C4E5DC2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5ED41D-3C0A-45E8-AFB2-2453BA0DC0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7640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C71A28-3DCD-44DA-A5E1-292C2FE5C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4042285-C31E-42D9-BA2A-B39446F2F8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FC3291D-EC98-4A2B-B90B-C524D5B59D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29481B-C088-4E24-ACC9-B3459A6C8D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8D6A87-60F7-41E8-B87E-4C121B65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2027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CABEB80-F9DE-4B8E-BA90-68AFB14DBB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D7DF77C-A3C2-46D4-A4B0-57118957F8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4AB372C-572F-4584-9F9F-988954398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59B18E8-281C-48EE-BAB2-345E1EF0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5ED91F-D4AB-4316-A8F9-C84D3BAD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332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gf972eb5f09_0_389"/>
          <p:cNvSpPr txBox="1">
            <a:spLocks noGrp="1"/>
          </p:cNvSpPr>
          <p:nvPr>
            <p:ph type="title"/>
          </p:nvPr>
        </p:nvSpPr>
        <p:spPr>
          <a:xfrm>
            <a:off x="729450" y="1758200"/>
            <a:ext cx="7688700" cy="71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29" name="Google Shape;29;gf972eb5f09_0_389"/>
          <p:cNvSpPr txBox="1">
            <a:spLocks noGrp="1"/>
          </p:cNvSpPr>
          <p:nvPr>
            <p:ph type="body" idx="1"/>
          </p:nvPr>
        </p:nvSpPr>
        <p:spPr>
          <a:xfrm>
            <a:off x="729450" y="2771833"/>
            <a:ext cx="7688700" cy="301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gf972eb5f09_0_389"/>
          <p:cNvSpPr txBox="1">
            <a:spLocks noGrp="1"/>
          </p:cNvSpPr>
          <p:nvPr>
            <p:ph type="sldNum" idx="12"/>
          </p:nvPr>
        </p:nvSpPr>
        <p:spPr>
          <a:xfrm>
            <a:off x="8536302" y="6333134"/>
            <a:ext cx="548700" cy="52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1782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445383-1274-4CB1-8ED4-2D4524CF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74B4705-04BE-4914-B7F2-CB743F685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778A7F-3007-466B-B295-2C6E680BC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4885C9-8532-4E08-B413-077C1E0F2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8CD0000-B455-40C9-BED2-12732F5C1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5558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D554030-C595-4BEB-B978-024ED1EA82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98428EB-5AC4-46E7-9DC9-4758F79BE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83D123B-3BBC-4FA5-B85E-C494D9740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2ADD47-76F7-48CF-89FB-6BD44501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1262312-EE5D-4006-BA98-B985AECC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2700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39191C-6EB8-4C3D-B22E-750C480A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C129CEC-2751-4EB6-A49E-E1E491BC6A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5D3143-9FE3-4FD4-A8BD-FA11AB845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E865346-857F-4706-92B7-51EF9EBFCB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10BE41-EA9D-432F-87F7-27651A73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0142887-9B42-4697-ADE5-7BD0D3AA5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2915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CF12049-C101-4BA1-96A8-97CE5F6FA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F14E48A-471F-4362-B97A-772752143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7007009-698C-44F2-AC09-5F052BF67F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193D0A9-0195-4C3A-9520-C7413B1CF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22B74968-A691-4E25-8A94-B3FDA2C42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37B6EB7-1E2C-4A7D-95B4-29C01C8E5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4D699C0-4A9B-4062-87BB-118360EED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F026165-4BDD-4521-9FFA-F33B4EFD1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1786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22F4D93-2C7F-4655-A48F-6D362921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DFD07BD-F6D0-439C-8D5E-D9B1B7C48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B88A35A-C67E-4107-B88E-4558FFBF9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730A4307-6323-4D2A-8061-043C713E5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099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E2D529E-B075-47C9-B4C9-E4C223451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D2234D1-93B0-4A15-8B67-895CA9D51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9202BBB-05E7-42DF-B8B0-042D8FB40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34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E59225-A1F4-43F3-B529-8C67E1094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B134F6-806C-4E82-A895-4EFAA0D87A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3B028A6-A02C-467E-BFE1-1347E8BD38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D44137C-F708-47F8-AA48-62C2EC01F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65C74F9-AE89-492B-8910-E8C65D3E4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A1FB99F-BB01-4D20-8E82-52F414BF0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249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49E92C-5743-4386-95E2-EEF503DFA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02102AEB-8359-4733-B7A6-DA6E8CDA3C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48A9BA1-5CB5-457F-8F87-0B9EBD03B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4127E12-46B3-4068-BA79-AB4EE45F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7890513-80D2-4C0C-885E-D7512E9B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9079E3-D0B3-4DFC-B017-9DE9E86E6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13987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3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8C8D728-5162-4931-A31A-D2E7DFAC2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A0D099-D0A3-46D8-9DBB-8F112A03B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7EF77CB-5976-4480-8ABD-56FD4C989F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245295-5DF8-4EB3-ADEA-742E9F18C4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A567AF-BDF8-465B-A014-7DB5551848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445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94;gf36d4f8414_0_0">
            <a:extLst>
              <a:ext uri="{FF2B5EF4-FFF2-40B4-BE49-F238E27FC236}">
                <a16:creationId xmlns:a16="http://schemas.microsoft.com/office/drawing/2014/main" id="{9B44A89C-054C-4BDB-83DE-A60929FA43F3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28289" y="3265663"/>
            <a:ext cx="2687421" cy="274289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2;gf36d4f8414_0_0">
            <a:extLst>
              <a:ext uri="{FF2B5EF4-FFF2-40B4-BE49-F238E27FC236}">
                <a16:creationId xmlns:a16="http://schemas.microsoft.com/office/drawing/2014/main" id="{7F4CA79D-206B-4361-A46E-DD93A712E0E3}"/>
              </a:ext>
            </a:extLst>
          </p:cNvPr>
          <p:cNvSpPr txBox="1">
            <a:spLocks/>
          </p:cNvSpPr>
          <p:nvPr/>
        </p:nvSpPr>
        <p:spPr>
          <a:xfrm>
            <a:off x="727950" y="1316008"/>
            <a:ext cx="7688100" cy="146783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rmAutofit fontScale="82500" lnSpcReduction="20000"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fr-FR" sz="5300" b="1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</a:rPr>
              <a:t>CIY</a:t>
            </a:r>
          </a:p>
          <a:p>
            <a:pPr>
              <a:lnSpc>
                <a:spcPct val="140000"/>
              </a:lnSpc>
              <a:spcBef>
                <a:spcPts val="0"/>
              </a:spcBef>
            </a:pPr>
            <a:r>
              <a:rPr lang="fr-FR" sz="4800" b="1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</a:rPr>
              <a:t>Clean It </a:t>
            </a:r>
            <a:r>
              <a:rPr lang="fr-FR" sz="4800" b="1" dirty="0" err="1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</a:rPr>
              <a:t>Yourself</a:t>
            </a:r>
            <a:endParaRPr lang="fr-FR" sz="4800" b="1" dirty="0">
              <a:solidFill>
                <a:schemeClr val="accent6">
                  <a:lumMod val="50000"/>
                </a:schemeClr>
              </a:solidFill>
              <a:latin typeface="AvenirNextforSAS" panose="020B0503020202020204" pitchFamily="34" charset="0"/>
            </a:endParaRPr>
          </a:p>
        </p:txBody>
      </p:sp>
      <p:pic>
        <p:nvPicPr>
          <p:cNvPr id="10" name="Google Shape;93;gf36d4f8414_0_0">
            <a:extLst>
              <a:ext uri="{FF2B5EF4-FFF2-40B4-BE49-F238E27FC236}">
                <a16:creationId xmlns:a16="http://schemas.microsoft.com/office/drawing/2014/main" id="{07E22962-4445-4FD9-99F6-28074F01B7AC}"/>
              </a:ext>
            </a:extLst>
          </p:cNvPr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701" b="77548" l="4167" r="95750">
                        <a14:foregroundMark x1="44417" y1="48567" x2="44417" y2="48567"/>
                        <a14:foregroundMark x1="37583" y1="48089" x2="37583" y2="48089"/>
                        <a14:foregroundMark x1="37250" y1="61465" x2="37250" y2="61465"/>
                        <a14:foregroundMark x1="40667" y1="63694" x2="40667" y2="63694"/>
                        <a14:foregroundMark x1="42750" y1="62898" x2="42750" y2="62898"/>
                        <a14:foregroundMark x1="46250" y1="64013" x2="46250" y2="64013"/>
                        <a14:foregroundMark x1="50583" y1="61465" x2="50583" y2="61465"/>
                        <a14:foregroundMark x1="52333" y1="51752" x2="52333" y2="51752"/>
                        <a14:foregroundMark x1="59750" y1="48567" x2="59750" y2="48567"/>
                        <a14:foregroundMark x1="51833" y1="46338" x2="51833" y2="46338"/>
                        <a14:foregroundMark x1="66500" y1="44586" x2="66500" y2="44586"/>
                        <a14:foregroundMark x1="73083" y1="44586" x2="73083" y2="44586"/>
                        <a14:foregroundMark x1="79417" y1="44904" x2="79417" y2="44904"/>
                        <a14:foregroundMark x1="86417" y1="48408" x2="86417" y2="48408"/>
                        <a14:foregroundMark x1="92667" y1="43312" x2="92667" y2="43312"/>
                      </a14:backgroundRemoval>
                    </a14:imgEffect>
                  </a14:imgLayer>
                </a14:imgProps>
              </a:ext>
            </a:extLst>
          </a:blip>
          <a:srcRect l="3944" t="19238" r="4118" b="17184"/>
          <a:stretch/>
        </p:blipFill>
        <p:spPr>
          <a:xfrm>
            <a:off x="114821" y="84832"/>
            <a:ext cx="1859021" cy="749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6482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663C16A-2DF2-4769-941F-EC286341DD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3922" y="2124204"/>
            <a:ext cx="5109677" cy="3306211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   Notre équipe  </a:t>
            </a:r>
          </a:p>
          <a:p>
            <a:pPr>
              <a:lnSpc>
                <a:spcPct val="130000"/>
              </a:lnSpc>
            </a:pPr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   Notre démarche</a:t>
            </a:r>
          </a:p>
          <a:p>
            <a:pPr>
              <a:lnSpc>
                <a:spcPct val="130000"/>
              </a:lnSpc>
            </a:pPr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   Notre Business Model</a:t>
            </a:r>
          </a:p>
          <a:p>
            <a:pPr>
              <a:lnSpc>
                <a:spcPct val="130000"/>
              </a:lnSpc>
            </a:pPr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   Notre preuve de concept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908F0A0-1F9F-41B7-999E-8B9425DC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8" name="Ellipse 7">
            <a:extLst>
              <a:ext uri="{FF2B5EF4-FFF2-40B4-BE49-F238E27FC236}">
                <a16:creationId xmlns:a16="http://schemas.microsoft.com/office/drawing/2014/main" id="{D8D44FE9-473F-480E-892C-0BAC8B4B849B}"/>
              </a:ext>
            </a:extLst>
          </p:cNvPr>
          <p:cNvSpPr/>
          <p:nvPr/>
        </p:nvSpPr>
        <p:spPr>
          <a:xfrm>
            <a:off x="8717130" y="6424794"/>
            <a:ext cx="324000" cy="324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2</a:t>
            </a:r>
          </a:p>
        </p:txBody>
      </p:sp>
      <p:sp>
        <p:nvSpPr>
          <p:cNvPr id="12" name="Google Shape;125;p1">
            <a:extLst>
              <a:ext uri="{FF2B5EF4-FFF2-40B4-BE49-F238E27FC236}">
                <a16:creationId xmlns:a16="http://schemas.microsoft.com/office/drawing/2014/main" id="{1353C256-3E1A-4E52-BE5A-248D0D623B86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  <p:sp>
        <p:nvSpPr>
          <p:cNvPr id="14" name="Google Shape;92;gf36d4f8414_0_0">
            <a:extLst>
              <a:ext uri="{FF2B5EF4-FFF2-40B4-BE49-F238E27FC236}">
                <a16:creationId xmlns:a16="http://schemas.microsoft.com/office/drawing/2014/main" id="{07E6E61C-521F-4BB1-97BA-EA3A143AEDD5}"/>
              </a:ext>
            </a:extLst>
          </p:cNvPr>
          <p:cNvSpPr txBox="1">
            <a:spLocks/>
          </p:cNvSpPr>
          <p:nvPr/>
        </p:nvSpPr>
        <p:spPr>
          <a:xfrm>
            <a:off x="727950" y="834184"/>
            <a:ext cx="7688100" cy="1305654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</a:rPr>
              <a:t>Sommaire</a:t>
            </a:r>
          </a:p>
        </p:txBody>
      </p:sp>
    </p:spTree>
    <p:extLst>
      <p:ext uri="{BB962C8B-B14F-4D97-AF65-F5344CB8AC3E}">
        <p14:creationId xmlns:p14="http://schemas.microsoft.com/office/powerpoint/2010/main" val="3175173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f36d4f8414_0_0"/>
          <p:cNvSpPr txBox="1">
            <a:spLocks noGrp="1"/>
          </p:cNvSpPr>
          <p:nvPr>
            <p:ph type="ctrTitle"/>
          </p:nvPr>
        </p:nvSpPr>
        <p:spPr>
          <a:xfrm>
            <a:off x="727950" y="834184"/>
            <a:ext cx="7688100" cy="13056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</a:rPr>
              <a:t>WIKINGENEERS</a:t>
            </a:r>
          </a:p>
        </p:txBody>
      </p:sp>
      <p:sp>
        <p:nvSpPr>
          <p:cNvPr id="95" name="Google Shape;95;gf36d4f8414_0_0"/>
          <p:cNvSpPr txBox="1"/>
          <p:nvPr/>
        </p:nvSpPr>
        <p:spPr>
          <a:xfrm>
            <a:off x="1880535" y="2607526"/>
            <a:ext cx="6274419" cy="341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LE BLANC Marine, IS, cheffe de projet</a:t>
            </a:r>
            <a:endParaRPr sz="2000" dirty="0">
              <a:solidFill>
                <a:schemeClr val="accent6">
                  <a:lumMod val="50000"/>
                </a:schemeClr>
              </a:solidFill>
              <a:ea typeface="Lato"/>
              <a:cs typeface="Lato"/>
              <a:sym typeface="Lato"/>
            </a:endParaRPr>
          </a:p>
          <a:p>
            <a:pPr marL="457200" indent="-3365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HALLAERT Matthieu,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Méca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, équipe business plan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ZOUAOUI Sara, 2IA, équipe communication</a:t>
            </a:r>
          </a:p>
          <a:p>
            <a:pPr marL="457200" indent="-3365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HACQUART </a:t>
            </a:r>
            <a:r>
              <a:rPr lang="fr-FR" sz="2000" dirty="0" err="1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Louca</a:t>
            </a: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, GBA, équipe communication</a:t>
            </a: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7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DEMUYNCK Mathieu, GC, équipe technique</a:t>
            </a:r>
            <a:endParaRPr sz="2000" dirty="0">
              <a:solidFill>
                <a:schemeClr val="accent6">
                  <a:lumMod val="50000"/>
                </a:schemeClr>
              </a:solidFill>
              <a:ea typeface="Lato"/>
              <a:cs typeface="Lato"/>
              <a:sym typeface="Lato"/>
            </a:endParaRPr>
          </a:p>
          <a:p>
            <a:pPr marL="457200" indent="-3365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IDRISSI AATOUF Badr, SE, équipe technique</a:t>
            </a:r>
            <a:endParaRPr sz="2000" dirty="0">
              <a:solidFill>
                <a:schemeClr val="accent6">
                  <a:lumMod val="50000"/>
                </a:schemeClr>
              </a:solidFill>
              <a:ea typeface="Lato"/>
              <a:cs typeface="Lato"/>
              <a:sym typeface="Lato"/>
            </a:endParaRPr>
          </a:p>
          <a:p>
            <a:pPr marL="457200" indent="-336550">
              <a:lnSpc>
                <a:spcPct val="150000"/>
              </a:lnSpc>
              <a:buSzPts val="1700"/>
              <a:buFont typeface="Arial" panose="020B0604020202020204" pitchFamily="34" charset="0"/>
              <a:buChar char="•"/>
            </a:pPr>
            <a:r>
              <a:rPr lang="fr-FR" sz="2000" dirty="0">
                <a:solidFill>
                  <a:schemeClr val="accent6">
                    <a:lumMod val="50000"/>
                  </a:schemeClr>
                </a:solidFill>
                <a:ea typeface="Lato"/>
                <a:cs typeface="Lato"/>
                <a:sym typeface="Lato"/>
              </a:rPr>
              <a:t>LE DONGE Raphaël, Mat, équipe technique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1CA09C-ED62-4A13-A126-C717C65F2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13" name="Google Shape;125;p1">
            <a:extLst>
              <a:ext uri="{FF2B5EF4-FFF2-40B4-BE49-F238E27FC236}">
                <a16:creationId xmlns:a16="http://schemas.microsoft.com/office/drawing/2014/main" id="{CE3CC4FE-6CD4-4E5A-B554-D4C78AD5DDE2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D3998FB1-7618-4C18-86A4-D72ED8E138C8}"/>
              </a:ext>
            </a:extLst>
          </p:cNvPr>
          <p:cNvSpPr/>
          <p:nvPr/>
        </p:nvSpPr>
        <p:spPr>
          <a:xfrm>
            <a:off x="8717130" y="6424794"/>
            <a:ext cx="324000" cy="324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"/>
          <p:cNvSpPr txBox="1"/>
          <p:nvPr/>
        </p:nvSpPr>
        <p:spPr>
          <a:xfrm>
            <a:off x="2942700" y="379918"/>
            <a:ext cx="32586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  <a:ea typeface="Arial Rounded"/>
                <a:cs typeface="Arial Rounded"/>
                <a:sym typeface="Arial Rounded"/>
              </a:rPr>
              <a:t>CIY</a:t>
            </a:r>
            <a:endParaRPr dirty="0">
              <a:solidFill>
                <a:schemeClr val="accent6">
                  <a:lumMod val="50000"/>
                </a:schemeClr>
              </a:solidFill>
              <a:latin typeface="AvenirNextforSAS" panose="020B0503020202020204" pitchFamily="34" charset="0"/>
            </a:endParaRPr>
          </a:p>
        </p:txBody>
      </p:sp>
      <p:pic>
        <p:nvPicPr>
          <p:cNvPr id="110" name="Google Shape;110;p1"/>
          <p:cNvPicPr preferRelativeResize="0"/>
          <p:nvPr/>
        </p:nvPicPr>
        <p:blipFill rotWithShape="1">
          <a:blip r:embed="rId3">
            <a:alphaModFix/>
          </a:blip>
          <a:srcRect b="5791"/>
          <a:stretch/>
        </p:blipFill>
        <p:spPr>
          <a:xfrm>
            <a:off x="3151797" y="2843557"/>
            <a:ext cx="2840406" cy="261293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"/>
          <p:cNvSpPr/>
          <p:nvPr/>
        </p:nvSpPr>
        <p:spPr>
          <a:xfrm>
            <a:off x="2208070" y="1250960"/>
            <a:ext cx="5105126" cy="1321319"/>
          </a:xfrm>
          <a:prstGeom prst="flowChartAlternateProcess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C’est quoi 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Crée tes produits ménagers (nettoyant </a:t>
            </a:r>
            <a:r>
              <a:rPr lang="fr-FR" sz="18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multi-usage</a:t>
            </a:r>
            <a:r>
              <a:rPr lang="fr-FR" sz="1800" b="0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lessive, …) et hygiéniques (dentifrice, masques, …)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à partir de produits naturels</a:t>
            </a:r>
            <a:endParaRPr dirty="0"/>
          </a:p>
        </p:txBody>
      </p:sp>
      <p:sp>
        <p:nvSpPr>
          <p:cNvPr id="112" name="Google Shape;112;p1"/>
          <p:cNvSpPr/>
          <p:nvPr/>
        </p:nvSpPr>
        <p:spPr>
          <a:xfrm>
            <a:off x="238591" y="4399889"/>
            <a:ext cx="2708158" cy="1188111"/>
          </a:xfrm>
          <a:prstGeom prst="flowChartAlternateProcess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Pourquoi ?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Écologique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Arial"/>
              <a:buChar char="•"/>
            </a:pPr>
            <a:r>
              <a:rPr lang="fr-FR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lang="fr-FR" sz="18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conomique</a:t>
            </a:r>
            <a:endParaRPr/>
          </a:p>
          <a:p>
            <a:pPr marL="285750" marR="0" lvl="0" indent="-285750" algn="just" rtl="0">
              <a:spcBef>
                <a:spcPts val="0"/>
              </a:spcBef>
              <a:spcAft>
                <a:spcPts val="0"/>
              </a:spcAft>
              <a:buClr>
                <a:srgbClr val="548135"/>
              </a:buClr>
              <a:buSzPts val="1800"/>
              <a:buFont typeface="Arial"/>
              <a:buChar char="•"/>
            </a:pPr>
            <a:r>
              <a:rPr lang="fr-FR" sz="18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Ingrédients connus</a:t>
            </a:r>
            <a:endParaRPr/>
          </a:p>
        </p:txBody>
      </p:sp>
      <p:sp>
        <p:nvSpPr>
          <p:cNvPr id="113" name="Google Shape;113;p1"/>
          <p:cNvSpPr/>
          <p:nvPr/>
        </p:nvSpPr>
        <p:spPr>
          <a:xfrm>
            <a:off x="5983079" y="2766615"/>
            <a:ext cx="2768744" cy="1471098"/>
          </a:xfrm>
          <a:prstGeom prst="flowChartAlternateProcess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Comment 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Via l’achat d’un kit comprenant les éléments nécessaires pour la fabrication chez toi</a:t>
            </a:r>
            <a:endParaRPr/>
          </a:p>
        </p:txBody>
      </p:sp>
      <p:sp>
        <p:nvSpPr>
          <p:cNvPr id="114" name="Google Shape;114;p1"/>
          <p:cNvSpPr/>
          <p:nvPr/>
        </p:nvSpPr>
        <p:spPr>
          <a:xfrm>
            <a:off x="5983079" y="4845283"/>
            <a:ext cx="2768744" cy="1226851"/>
          </a:xfrm>
          <a:prstGeom prst="flowChartAlternateProcess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Pour qui 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Tous les membres de Polytech’Lille</a:t>
            </a:r>
            <a:endParaRPr sz="1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(étudiants, personnels, …)</a:t>
            </a:r>
            <a:endParaRPr/>
          </a:p>
        </p:txBody>
      </p:sp>
      <p:sp>
        <p:nvSpPr>
          <p:cNvPr id="115" name="Google Shape;115;p1"/>
          <p:cNvSpPr/>
          <p:nvPr/>
        </p:nvSpPr>
        <p:spPr>
          <a:xfrm>
            <a:off x="3883556" y="5901087"/>
            <a:ext cx="1754155" cy="672080"/>
          </a:xfrm>
          <a:prstGeom prst="flowChartAlternateProcess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Où le trouver ?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 Polytech’Lille</a:t>
            </a:r>
            <a:endParaRPr sz="1800" b="0" i="0" u="none" strike="noStrike" cap="none">
              <a:solidFill>
                <a:srgbClr val="5481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1"/>
          <p:cNvSpPr/>
          <p:nvPr/>
        </p:nvSpPr>
        <p:spPr>
          <a:xfrm>
            <a:off x="1163747" y="5826257"/>
            <a:ext cx="1972347" cy="672079"/>
          </a:xfrm>
          <a:prstGeom prst="flowChartAlternateProcess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Quand 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>
                <a:solidFill>
                  <a:srgbClr val="548135"/>
                </a:solidFill>
                <a:latin typeface="Calibri"/>
                <a:cs typeface="Calibri"/>
                <a:sym typeface="Calibri"/>
              </a:rPr>
              <a:t>Chaque vendredi</a:t>
            </a:r>
            <a:endParaRPr dirty="0"/>
          </a:p>
        </p:txBody>
      </p:sp>
      <p:sp>
        <p:nvSpPr>
          <p:cNvPr id="117" name="Google Shape;117;p1"/>
          <p:cNvSpPr/>
          <p:nvPr/>
        </p:nvSpPr>
        <p:spPr>
          <a:xfrm>
            <a:off x="234573" y="2766614"/>
            <a:ext cx="2708159" cy="1232033"/>
          </a:xfrm>
          <a:prstGeom prst="flowChartAlternateProcess">
            <a:avLst/>
          </a:pr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1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Prix ?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i="0" u="none" strike="noStrike" cap="none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Abonnement à l’année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de 40 €</a:t>
            </a:r>
            <a:endParaRPr dirty="0"/>
          </a:p>
        </p:txBody>
      </p:sp>
      <p:sp>
        <p:nvSpPr>
          <p:cNvPr id="118" name="Google Shape;118;p1"/>
          <p:cNvSpPr/>
          <p:nvPr/>
        </p:nvSpPr>
        <p:spPr>
          <a:xfrm rot="-421368">
            <a:off x="5627701" y="6150927"/>
            <a:ext cx="1219990" cy="174672"/>
          </a:xfrm>
          <a:custGeom>
            <a:avLst/>
            <a:gdLst/>
            <a:ahLst/>
            <a:cxnLst/>
            <a:rect l="l" t="t" r="r" b="b"/>
            <a:pathLst>
              <a:path w="1754837" h="146922" extrusionOk="0">
                <a:moveTo>
                  <a:pt x="0" y="93550"/>
                </a:moveTo>
                <a:cubicBezTo>
                  <a:pt x="281940" y="162606"/>
                  <a:pt x="563880" y="148702"/>
                  <a:pt x="859155" y="138225"/>
                </a:cubicBezTo>
                <a:cubicBezTo>
                  <a:pt x="1154430" y="127748"/>
                  <a:pt x="1620852" y="28257"/>
                  <a:pt x="1754837" y="0"/>
                </a:cubicBezTo>
              </a:path>
            </a:pathLst>
          </a:cu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119;p1"/>
          <p:cNvSpPr/>
          <p:nvPr/>
        </p:nvSpPr>
        <p:spPr>
          <a:xfrm>
            <a:off x="3136094" y="6174314"/>
            <a:ext cx="747462" cy="148336"/>
          </a:xfrm>
          <a:custGeom>
            <a:avLst/>
            <a:gdLst/>
            <a:ahLst/>
            <a:cxnLst/>
            <a:rect l="l" t="t" r="r" b="b"/>
            <a:pathLst>
              <a:path w="536448" h="148336" extrusionOk="0">
                <a:moveTo>
                  <a:pt x="536448" y="148336"/>
                </a:moveTo>
                <a:cubicBezTo>
                  <a:pt x="336566" y="131572"/>
                  <a:pt x="281607" y="151638"/>
                  <a:pt x="0" y="0"/>
                </a:cubicBezTo>
              </a:path>
            </a:pathLst>
          </a:cu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120;p1"/>
          <p:cNvSpPr/>
          <p:nvPr/>
        </p:nvSpPr>
        <p:spPr>
          <a:xfrm>
            <a:off x="1790083" y="5588000"/>
            <a:ext cx="373997" cy="238257"/>
          </a:xfrm>
          <a:custGeom>
            <a:avLst/>
            <a:gdLst/>
            <a:ahLst/>
            <a:cxnLst/>
            <a:rect l="l" t="t" r="r" b="b"/>
            <a:pathLst>
              <a:path w="127000" h="660400" extrusionOk="0">
                <a:moveTo>
                  <a:pt x="127000" y="660400"/>
                </a:moveTo>
                <a:cubicBezTo>
                  <a:pt x="76904" y="551567"/>
                  <a:pt x="31983" y="332779"/>
                  <a:pt x="0" y="0"/>
                </a:cubicBezTo>
              </a:path>
            </a:pathLst>
          </a:cu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"/>
          <p:cNvSpPr/>
          <p:nvPr/>
        </p:nvSpPr>
        <p:spPr>
          <a:xfrm>
            <a:off x="1226820" y="3998648"/>
            <a:ext cx="129617" cy="400979"/>
          </a:xfrm>
          <a:custGeom>
            <a:avLst/>
            <a:gdLst/>
            <a:ahLst/>
            <a:cxnLst/>
            <a:rect l="l" t="t" r="r" b="b"/>
            <a:pathLst>
              <a:path w="101066" h="404009" extrusionOk="0">
                <a:moveTo>
                  <a:pt x="101066" y="404009"/>
                </a:moveTo>
                <a:cubicBezTo>
                  <a:pt x="15375" y="225830"/>
                  <a:pt x="28863" y="169273"/>
                  <a:pt x="0" y="0"/>
                </a:cubicBezTo>
              </a:path>
            </a:pathLst>
          </a:cu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1"/>
          <p:cNvSpPr/>
          <p:nvPr/>
        </p:nvSpPr>
        <p:spPr>
          <a:xfrm rot="952145">
            <a:off x="7546380" y="4237719"/>
            <a:ext cx="47628" cy="608256"/>
          </a:xfrm>
          <a:custGeom>
            <a:avLst/>
            <a:gdLst/>
            <a:ahLst/>
            <a:cxnLst/>
            <a:rect l="l" t="t" r="r" b="b"/>
            <a:pathLst>
              <a:path w="36946" h="481584" extrusionOk="0">
                <a:moveTo>
                  <a:pt x="12192" y="0"/>
                </a:moveTo>
                <a:cubicBezTo>
                  <a:pt x="51435" y="207397"/>
                  <a:pt x="41529" y="223432"/>
                  <a:pt x="0" y="481584"/>
                </a:cubicBezTo>
              </a:path>
            </a:pathLst>
          </a:cu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1"/>
          <p:cNvSpPr/>
          <p:nvPr/>
        </p:nvSpPr>
        <p:spPr>
          <a:xfrm rot="-998027">
            <a:off x="7448317" y="1800082"/>
            <a:ext cx="195761" cy="970164"/>
          </a:xfrm>
          <a:custGeom>
            <a:avLst/>
            <a:gdLst/>
            <a:ahLst/>
            <a:cxnLst/>
            <a:rect l="l" t="t" r="r" b="b"/>
            <a:pathLst>
              <a:path w="155659" h="868680" extrusionOk="0">
                <a:moveTo>
                  <a:pt x="0" y="0"/>
                </a:moveTo>
                <a:cubicBezTo>
                  <a:pt x="77046" y="100330"/>
                  <a:pt x="138853" y="228600"/>
                  <a:pt x="152400" y="373380"/>
                </a:cubicBezTo>
                <a:cubicBezTo>
                  <a:pt x="165947" y="518160"/>
                  <a:pt x="136313" y="641350"/>
                  <a:pt x="81280" y="868680"/>
                </a:cubicBezTo>
              </a:path>
            </a:pathLst>
          </a:custGeom>
          <a:noFill/>
          <a:ln w="12700" cap="flat" cmpd="sng">
            <a:solidFill>
              <a:srgbClr val="54813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1"/>
          <p:cNvSpPr txBox="1"/>
          <p:nvPr/>
        </p:nvSpPr>
        <p:spPr>
          <a:xfrm>
            <a:off x="4965235" y="5171676"/>
            <a:ext cx="1065711" cy="200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700" b="0" i="0" u="none" strike="noStrike" cap="none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Source : unidivers.fr</a:t>
            </a:r>
            <a:endParaRPr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DC2AD0E9-134A-4B59-B746-5343738D5E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23" name="Google Shape;125;p1">
            <a:extLst>
              <a:ext uri="{FF2B5EF4-FFF2-40B4-BE49-F238E27FC236}">
                <a16:creationId xmlns:a16="http://schemas.microsoft.com/office/drawing/2014/main" id="{46E2D492-92A4-4B2C-BF71-CA1C8159C7BC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1F7495E7-FB16-4B28-8FE7-1CF8B153C1C2}"/>
              </a:ext>
            </a:extLst>
          </p:cNvPr>
          <p:cNvSpPr/>
          <p:nvPr/>
        </p:nvSpPr>
        <p:spPr>
          <a:xfrm>
            <a:off x="8717130" y="6424794"/>
            <a:ext cx="324000" cy="324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.pinimg.com/280x280_RS/1a/76/dc/1a76dcb295ccdf...">
            <a:extLst>
              <a:ext uri="{FF2B5EF4-FFF2-40B4-BE49-F238E27FC236}">
                <a16:creationId xmlns:a16="http://schemas.microsoft.com/office/drawing/2014/main" id="{7A2E3B8E-32D8-42C6-B532-F32AFED79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9" y="2696815"/>
            <a:ext cx="1974513" cy="197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écouvrez quelle est la grande surface la moins chère de Haute-Loire - La  Commère 43">
            <a:extLst>
              <a:ext uri="{FF2B5EF4-FFF2-40B4-BE49-F238E27FC236}">
                <a16:creationId xmlns:a16="http://schemas.microsoft.com/office/drawing/2014/main" id="{938F4C6C-5602-4F6B-8B75-8A169CC486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13" y="4978263"/>
            <a:ext cx="1944921" cy="1287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4309276-3AF1-4E8E-9D76-BACFAC8C4A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083" y="3481125"/>
            <a:ext cx="1259770" cy="1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bocal en verre. dessin de pot, style doodle, croquis. un pot avec un  couvercle 3129642 - Telecharger Vectoriel Gratuit, Clipart Graphique,  Vecteur Dessins et Pictogramme Gratuit">
            <a:extLst>
              <a:ext uri="{FF2B5EF4-FFF2-40B4-BE49-F238E27FC236}">
                <a16:creationId xmlns:a16="http://schemas.microsoft.com/office/drawing/2014/main" id="{C692F4A4-BE37-4F7D-84C1-B517E498E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457" y="2108602"/>
            <a:ext cx="1139116" cy="1357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Tout savoir sur le bicarbonate de soude">
            <a:extLst>
              <a:ext uri="{FF2B5EF4-FFF2-40B4-BE49-F238E27FC236}">
                <a16:creationId xmlns:a16="http://schemas.microsoft.com/office/drawing/2014/main" id="{605BE302-1B2F-45BD-8249-844E3CCB9F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00342">
            <a:off x="3585775" y="1278833"/>
            <a:ext cx="857789" cy="69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Savon de Marseille à l&amp;#39;huile d&amp;#39;olive 400g, sans étui">
            <a:extLst>
              <a:ext uri="{FF2B5EF4-FFF2-40B4-BE49-F238E27FC236}">
                <a16:creationId xmlns:a16="http://schemas.microsoft.com/office/drawing/2014/main" id="{E09A423C-F864-4BFB-A1DF-21891374B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66514">
            <a:off x="4404734" y="1055948"/>
            <a:ext cx="1139115" cy="146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uiles Essentielles pour diffusion Diffuse Respi | Aromathérapie |  Puressentiel">
            <a:extLst>
              <a:ext uri="{FF2B5EF4-FFF2-40B4-BE49-F238E27FC236}">
                <a16:creationId xmlns:a16="http://schemas.microsoft.com/office/drawing/2014/main" id="{B54F90D0-3479-4845-A02B-F5B8E1842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64700">
            <a:off x="3696091" y="1803876"/>
            <a:ext cx="1418153" cy="141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èche : en arc 10">
            <a:extLst>
              <a:ext uri="{FF2B5EF4-FFF2-40B4-BE49-F238E27FC236}">
                <a16:creationId xmlns:a16="http://schemas.microsoft.com/office/drawing/2014/main" id="{F075CE39-CA64-4539-B88E-93D8BB36E3FF}"/>
              </a:ext>
            </a:extLst>
          </p:cNvPr>
          <p:cNvSpPr/>
          <p:nvPr/>
        </p:nvSpPr>
        <p:spPr>
          <a:xfrm rot="19547857">
            <a:off x="734450" y="1721862"/>
            <a:ext cx="3118706" cy="1788656"/>
          </a:xfrm>
          <a:prstGeom prst="circularArrow">
            <a:avLst>
              <a:gd name="adj1" fmla="val 5658"/>
              <a:gd name="adj2" fmla="val 1236215"/>
              <a:gd name="adj3" fmla="val 19816155"/>
              <a:gd name="adj4" fmla="val 11739944"/>
              <a:gd name="adj5" fmla="val 1221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3" name="Flèche : en arc 22">
            <a:extLst>
              <a:ext uri="{FF2B5EF4-FFF2-40B4-BE49-F238E27FC236}">
                <a16:creationId xmlns:a16="http://schemas.microsoft.com/office/drawing/2014/main" id="{4604BFBA-1420-4552-A497-87E445FE4787}"/>
              </a:ext>
            </a:extLst>
          </p:cNvPr>
          <p:cNvSpPr/>
          <p:nvPr/>
        </p:nvSpPr>
        <p:spPr>
          <a:xfrm rot="618419">
            <a:off x="5021707" y="1141243"/>
            <a:ext cx="2910390" cy="1788656"/>
          </a:xfrm>
          <a:prstGeom prst="circularArrow">
            <a:avLst>
              <a:gd name="adj1" fmla="val 5658"/>
              <a:gd name="adj2" fmla="val 1236215"/>
              <a:gd name="adj3" fmla="val 19816155"/>
              <a:gd name="adj4" fmla="val 12364998"/>
              <a:gd name="adj5" fmla="val 12214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8" name="Flèche : en arc 27">
            <a:extLst>
              <a:ext uri="{FF2B5EF4-FFF2-40B4-BE49-F238E27FC236}">
                <a16:creationId xmlns:a16="http://schemas.microsoft.com/office/drawing/2014/main" id="{94F3EF74-2FE8-48DD-B8F3-AFFEB9EE2BD5}"/>
              </a:ext>
            </a:extLst>
          </p:cNvPr>
          <p:cNvSpPr/>
          <p:nvPr/>
        </p:nvSpPr>
        <p:spPr>
          <a:xfrm rot="18523372">
            <a:off x="5676782" y="3017338"/>
            <a:ext cx="2477877" cy="1945083"/>
          </a:xfrm>
          <a:prstGeom prst="circularArrow">
            <a:avLst>
              <a:gd name="adj1" fmla="val 5658"/>
              <a:gd name="adj2" fmla="val 1236215"/>
              <a:gd name="adj3" fmla="val 19816155"/>
              <a:gd name="adj4" fmla="val 11739944"/>
              <a:gd name="adj5" fmla="val 12214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30" name="Flèche : en arc 29">
            <a:extLst>
              <a:ext uri="{FF2B5EF4-FFF2-40B4-BE49-F238E27FC236}">
                <a16:creationId xmlns:a16="http://schemas.microsoft.com/office/drawing/2014/main" id="{595D878E-DEEA-4F25-B3B5-8A16DB7F67EA}"/>
              </a:ext>
            </a:extLst>
          </p:cNvPr>
          <p:cNvSpPr/>
          <p:nvPr/>
        </p:nvSpPr>
        <p:spPr>
          <a:xfrm rot="6891012">
            <a:off x="6763171" y="3391705"/>
            <a:ext cx="2477877" cy="1945083"/>
          </a:xfrm>
          <a:prstGeom prst="circularArrow">
            <a:avLst>
              <a:gd name="adj1" fmla="val 5658"/>
              <a:gd name="adj2" fmla="val 1236215"/>
              <a:gd name="adj3" fmla="val 19816155"/>
              <a:gd name="adj4" fmla="val 11739944"/>
              <a:gd name="adj5" fmla="val 12214"/>
            </a:avLst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9D078CA7-417A-4066-8779-0CC0F25CEE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955" y="3919409"/>
            <a:ext cx="754280" cy="1877061"/>
          </a:xfrm>
          <a:prstGeom prst="rect">
            <a:avLst/>
          </a:prstGeom>
        </p:spPr>
      </p:pic>
      <p:sp>
        <p:nvSpPr>
          <p:cNvPr id="16" name="Google Shape;109;p1">
            <a:extLst>
              <a:ext uri="{FF2B5EF4-FFF2-40B4-BE49-F238E27FC236}">
                <a16:creationId xmlns:a16="http://schemas.microsoft.com/office/drawing/2014/main" id="{465374BC-4DC4-48CD-B93A-41D06CE704C2}"/>
              </a:ext>
            </a:extLst>
          </p:cNvPr>
          <p:cNvSpPr txBox="1"/>
          <p:nvPr/>
        </p:nvSpPr>
        <p:spPr>
          <a:xfrm>
            <a:off x="2415121" y="250430"/>
            <a:ext cx="425323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  <a:ea typeface="Arial Rounded"/>
                <a:cs typeface="Arial Rounded"/>
                <a:sym typeface="Arial Rounded"/>
              </a:rPr>
              <a:t>Business model</a:t>
            </a:r>
            <a:endParaRPr dirty="0">
              <a:solidFill>
                <a:schemeClr val="accent6">
                  <a:lumMod val="50000"/>
                </a:schemeClr>
              </a:solidFill>
              <a:latin typeface="AvenirNextforSAS" panose="020B0503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6E28A05-4815-4223-AC2C-BBEF0027A5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8661B419-9411-40CB-95EF-945F6B071BA5}"/>
              </a:ext>
            </a:extLst>
          </p:cNvPr>
          <p:cNvSpPr/>
          <p:nvPr/>
        </p:nvSpPr>
        <p:spPr>
          <a:xfrm>
            <a:off x="8717130" y="6424794"/>
            <a:ext cx="324000" cy="324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9" name="Google Shape;125;p1">
            <a:extLst>
              <a:ext uri="{FF2B5EF4-FFF2-40B4-BE49-F238E27FC236}">
                <a16:creationId xmlns:a16="http://schemas.microsoft.com/office/drawing/2014/main" id="{10D44D45-4EDE-4B63-980E-B487DD30BABD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  <p:sp>
        <p:nvSpPr>
          <p:cNvPr id="20" name="Flèche : en arc 19">
            <a:extLst>
              <a:ext uri="{FF2B5EF4-FFF2-40B4-BE49-F238E27FC236}">
                <a16:creationId xmlns:a16="http://schemas.microsoft.com/office/drawing/2014/main" id="{9D37CF1A-8780-4227-94A1-F6776A21BA74}"/>
              </a:ext>
            </a:extLst>
          </p:cNvPr>
          <p:cNvSpPr/>
          <p:nvPr/>
        </p:nvSpPr>
        <p:spPr>
          <a:xfrm rot="10800000">
            <a:off x="3881841" y="4606657"/>
            <a:ext cx="3584784" cy="1788656"/>
          </a:xfrm>
          <a:prstGeom prst="circularArrow">
            <a:avLst>
              <a:gd name="adj1" fmla="val 5658"/>
              <a:gd name="adj2" fmla="val 1236215"/>
              <a:gd name="adj3" fmla="val 19816155"/>
              <a:gd name="adj4" fmla="val 12364998"/>
              <a:gd name="adj5" fmla="val 1581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 dirty="0">
              <a:solidFill>
                <a:schemeClr val="tx1"/>
              </a:solidFill>
            </a:endParaRPr>
          </a:p>
        </p:txBody>
      </p:sp>
      <p:sp>
        <p:nvSpPr>
          <p:cNvPr id="2" name="Signe de multiplication 1">
            <a:extLst>
              <a:ext uri="{FF2B5EF4-FFF2-40B4-BE49-F238E27FC236}">
                <a16:creationId xmlns:a16="http://schemas.microsoft.com/office/drawing/2014/main" id="{19E0BF72-FABF-4482-B26E-4DC1431A5234}"/>
              </a:ext>
            </a:extLst>
          </p:cNvPr>
          <p:cNvSpPr/>
          <p:nvPr/>
        </p:nvSpPr>
        <p:spPr>
          <a:xfrm>
            <a:off x="5209172" y="5546957"/>
            <a:ext cx="955789" cy="1183941"/>
          </a:xfrm>
          <a:prstGeom prst="mathMultiply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1170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9;p1">
            <a:extLst>
              <a:ext uri="{FF2B5EF4-FFF2-40B4-BE49-F238E27FC236}">
                <a16:creationId xmlns:a16="http://schemas.microsoft.com/office/drawing/2014/main" id="{465374BC-4DC4-48CD-B93A-41D06CE704C2}"/>
              </a:ext>
            </a:extLst>
          </p:cNvPr>
          <p:cNvSpPr txBox="1"/>
          <p:nvPr/>
        </p:nvSpPr>
        <p:spPr>
          <a:xfrm>
            <a:off x="2826270" y="2675268"/>
            <a:ext cx="347955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  <a:ea typeface="Arial Rounded"/>
                <a:cs typeface="Arial Rounded"/>
                <a:sym typeface="Arial Rounded"/>
              </a:rPr>
              <a:t>Notre POC</a:t>
            </a:r>
            <a:endParaRPr dirty="0">
              <a:solidFill>
                <a:schemeClr val="accent6">
                  <a:lumMod val="50000"/>
                </a:schemeClr>
              </a:solidFill>
              <a:latin typeface="AvenirNextforSAS" panose="020B0503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6E28A05-4815-4223-AC2C-BBEF0027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8661B419-9411-40CB-95EF-945F6B071BA5}"/>
              </a:ext>
            </a:extLst>
          </p:cNvPr>
          <p:cNvSpPr/>
          <p:nvPr/>
        </p:nvSpPr>
        <p:spPr>
          <a:xfrm>
            <a:off x="8717130" y="6424794"/>
            <a:ext cx="324000" cy="324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9" name="Google Shape;125;p1">
            <a:extLst>
              <a:ext uri="{FF2B5EF4-FFF2-40B4-BE49-F238E27FC236}">
                <a16:creationId xmlns:a16="http://schemas.microsoft.com/office/drawing/2014/main" id="{10D44D45-4EDE-4B63-980E-B487DD30BABD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  <p:pic>
        <p:nvPicPr>
          <p:cNvPr id="20" name="Google Shape;101;gf36d4f8414_0_6">
            <a:extLst>
              <a:ext uri="{FF2B5EF4-FFF2-40B4-BE49-F238E27FC236}">
                <a16:creationId xmlns:a16="http://schemas.microsoft.com/office/drawing/2014/main" id="{041A5760-9979-4FA4-9278-45BA8C4688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54" t="13480" r="9278" b="7223"/>
          <a:stretch/>
        </p:blipFill>
        <p:spPr>
          <a:xfrm>
            <a:off x="550506" y="998376"/>
            <a:ext cx="2275764" cy="26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4;gf36d4f8414_0_6">
            <a:extLst>
              <a:ext uri="{FF2B5EF4-FFF2-40B4-BE49-F238E27FC236}">
                <a16:creationId xmlns:a16="http://schemas.microsoft.com/office/drawing/2014/main" id="{AC7E998D-2681-4969-8AFE-847C42F5D1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9064"/>
          <a:stretch/>
        </p:blipFill>
        <p:spPr>
          <a:xfrm>
            <a:off x="6305824" y="947343"/>
            <a:ext cx="2275764" cy="271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ucune description disponible.">
            <a:extLst>
              <a:ext uri="{FF2B5EF4-FFF2-40B4-BE49-F238E27FC236}">
                <a16:creationId xmlns:a16="http://schemas.microsoft.com/office/drawing/2014/main" id="{6A54B70A-CE8C-47E9-AEF0-DA95FD4B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50970" y="3802569"/>
            <a:ext cx="2242061" cy="30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2490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 16">
            <a:extLst>
              <a:ext uri="{FF2B5EF4-FFF2-40B4-BE49-F238E27FC236}">
                <a16:creationId xmlns:a16="http://schemas.microsoft.com/office/drawing/2014/main" id="{D6E28A05-4815-4223-AC2C-BBEF0027A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8661B419-9411-40CB-95EF-945F6B071BA5}"/>
              </a:ext>
            </a:extLst>
          </p:cNvPr>
          <p:cNvSpPr/>
          <p:nvPr/>
        </p:nvSpPr>
        <p:spPr>
          <a:xfrm>
            <a:off x="8717130" y="6424794"/>
            <a:ext cx="324000" cy="324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9" name="Google Shape;125;p1">
            <a:extLst>
              <a:ext uri="{FF2B5EF4-FFF2-40B4-BE49-F238E27FC236}">
                <a16:creationId xmlns:a16="http://schemas.microsoft.com/office/drawing/2014/main" id="{10D44D45-4EDE-4B63-980E-B487DD30BABD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  <p:pic>
        <p:nvPicPr>
          <p:cNvPr id="3" name="PCIS">
            <a:hlinkClick r:id="" action="ppaction://media"/>
            <a:extLst>
              <a:ext uri="{FF2B5EF4-FFF2-40B4-BE49-F238E27FC236}">
                <a16:creationId xmlns:a16="http://schemas.microsoft.com/office/drawing/2014/main" id="{170CF4EC-CCCD-420D-9791-12E236E9A7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12" y="905069"/>
            <a:ext cx="8973975" cy="5047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90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09;p1">
            <a:extLst>
              <a:ext uri="{FF2B5EF4-FFF2-40B4-BE49-F238E27FC236}">
                <a16:creationId xmlns:a16="http://schemas.microsoft.com/office/drawing/2014/main" id="{465374BC-4DC4-48CD-B93A-41D06CE704C2}"/>
              </a:ext>
            </a:extLst>
          </p:cNvPr>
          <p:cNvSpPr txBox="1"/>
          <p:nvPr/>
        </p:nvSpPr>
        <p:spPr>
          <a:xfrm>
            <a:off x="2826270" y="2675268"/>
            <a:ext cx="347955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4000" b="1" i="0" u="none" strike="noStrike" cap="none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  <a:ea typeface="Arial Rounded"/>
                <a:cs typeface="Arial Rounded"/>
                <a:sym typeface="Arial Rounded"/>
              </a:rPr>
              <a:t>Notre POC</a:t>
            </a:r>
            <a:endParaRPr dirty="0">
              <a:solidFill>
                <a:schemeClr val="accent6">
                  <a:lumMod val="50000"/>
                </a:schemeClr>
              </a:solidFill>
              <a:latin typeface="AvenirNextforSAS" panose="020B0503020202020204" pitchFamily="34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D6E28A05-4815-4223-AC2C-BBEF0027A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8661B419-9411-40CB-95EF-945F6B071BA5}"/>
              </a:ext>
            </a:extLst>
          </p:cNvPr>
          <p:cNvSpPr/>
          <p:nvPr/>
        </p:nvSpPr>
        <p:spPr>
          <a:xfrm>
            <a:off x="8717130" y="6424794"/>
            <a:ext cx="324000" cy="324000"/>
          </a:xfrm>
          <a:prstGeom prst="ellipse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 dirty="0">
                <a:solidFill>
                  <a:schemeClr val="accent6">
                    <a:lumMod val="50000"/>
                  </a:schemeClr>
                </a:solidFill>
              </a:rPr>
              <a:t>5</a:t>
            </a:r>
          </a:p>
        </p:txBody>
      </p:sp>
      <p:sp>
        <p:nvSpPr>
          <p:cNvPr id="19" name="Google Shape;125;p1">
            <a:extLst>
              <a:ext uri="{FF2B5EF4-FFF2-40B4-BE49-F238E27FC236}">
                <a16:creationId xmlns:a16="http://schemas.microsoft.com/office/drawing/2014/main" id="{10D44D45-4EDE-4B63-980E-B487DD30BABD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  <p:pic>
        <p:nvPicPr>
          <p:cNvPr id="20" name="Google Shape;101;gf36d4f8414_0_6">
            <a:extLst>
              <a:ext uri="{FF2B5EF4-FFF2-40B4-BE49-F238E27FC236}">
                <a16:creationId xmlns:a16="http://schemas.microsoft.com/office/drawing/2014/main" id="{041A5760-9979-4FA4-9278-45BA8C4688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354" t="13480" r="9278" b="7223"/>
          <a:stretch/>
        </p:blipFill>
        <p:spPr>
          <a:xfrm>
            <a:off x="550506" y="998376"/>
            <a:ext cx="2275764" cy="26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4;gf36d4f8414_0_6">
            <a:extLst>
              <a:ext uri="{FF2B5EF4-FFF2-40B4-BE49-F238E27FC236}">
                <a16:creationId xmlns:a16="http://schemas.microsoft.com/office/drawing/2014/main" id="{AC7E998D-2681-4969-8AFE-847C42F5D10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b="9064"/>
          <a:stretch/>
        </p:blipFill>
        <p:spPr>
          <a:xfrm>
            <a:off x="6305824" y="947343"/>
            <a:ext cx="2275764" cy="2714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2" descr="Aucune description disponible.">
            <a:extLst>
              <a:ext uri="{FF2B5EF4-FFF2-40B4-BE49-F238E27FC236}">
                <a16:creationId xmlns:a16="http://schemas.microsoft.com/office/drawing/2014/main" id="{6A54B70A-CE8C-47E9-AEF0-DA95FD4B3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450970" y="3802569"/>
            <a:ext cx="2242061" cy="30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85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1908F0A0-1F9F-41B7-999E-8B9425DCA8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99" y="130940"/>
            <a:ext cx="1226901" cy="494783"/>
          </a:xfrm>
          <a:prstGeom prst="rect">
            <a:avLst/>
          </a:prstGeom>
        </p:spPr>
      </p:pic>
      <p:sp>
        <p:nvSpPr>
          <p:cNvPr id="7" name="Titre 6">
            <a:extLst>
              <a:ext uri="{FF2B5EF4-FFF2-40B4-BE49-F238E27FC236}">
                <a16:creationId xmlns:a16="http://schemas.microsoft.com/office/drawing/2014/main" id="{BC30683A-EF9E-40DC-94E6-E53048E02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>
                <a:solidFill>
                  <a:schemeClr val="accent6">
                    <a:lumMod val="50000"/>
                  </a:schemeClr>
                </a:solidFill>
                <a:latin typeface="AvenirNextforSAS" panose="020B0503020202020204" pitchFamily="34" charset="0"/>
              </a:rPr>
              <a:t>Merci de votre attention</a:t>
            </a:r>
            <a:endParaRPr lang="fr-FR" sz="3600" b="1" dirty="0">
              <a:latin typeface="AvenirNextforSAS" panose="020B0503020202020204" pitchFamily="34" charset="0"/>
            </a:endParaRPr>
          </a:p>
        </p:txBody>
      </p:sp>
      <p:sp>
        <p:nvSpPr>
          <p:cNvPr id="8" name="Google Shape;125;p1">
            <a:extLst>
              <a:ext uri="{FF2B5EF4-FFF2-40B4-BE49-F238E27FC236}">
                <a16:creationId xmlns:a16="http://schemas.microsoft.com/office/drawing/2014/main" id="{78915A63-5124-412E-BEE7-117F8AFEDBBE}"/>
              </a:ext>
            </a:extLst>
          </p:cNvPr>
          <p:cNvSpPr txBox="1"/>
          <p:nvPr/>
        </p:nvSpPr>
        <p:spPr>
          <a:xfrm>
            <a:off x="-24973" y="6573167"/>
            <a:ext cx="2377440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dirty="0">
                <a:solidFill>
                  <a:srgbClr val="548135"/>
                </a:solidFill>
                <a:latin typeface="Calibri"/>
                <a:ea typeface="Calibri"/>
                <a:cs typeface="Calibri"/>
                <a:sym typeface="Calibri"/>
              </a:rPr>
              <a:t>PCIS 2021 – 2022 | Groupe 25</a:t>
            </a:r>
            <a:endParaRPr sz="2000" dirty="0"/>
          </a:p>
        </p:txBody>
      </p:sp>
    </p:spTree>
    <p:extLst>
      <p:ext uri="{BB962C8B-B14F-4D97-AF65-F5344CB8AC3E}">
        <p14:creationId xmlns:p14="http://schemas.microsoft.com/office/powerpoint/2010/main" val="135503872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</TotalTime>
  <Words>234</Words>
  <Application>Microsoft Office PowerPoint</Application>
  <PresentationFormat>Affichage à l'écran (4:3)</PresentationFormat>
  <Paragraphs>56</Paragraphs>
  <Slides>9</Slides>
  <Notes>2</Notes>
  <HiddenSlides>0</HiddenSlides>
  <MMClips>1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4" baseType="lpstr">
      <vt:lpstr>Calibri</vt:lpstr>
      <vt:lpstr>Arial</vt:lpstr>
      <vt:lpstr>Calibri Light</vt:lpstr>
      <vt:lpstr>AvenirNextforSAS</vt:lpstr>
      <vt:lpstr>Thème Office</vt:lpstr>
      <vt:lpstr>Présentation PowerPoint</vt:lpstr>
      <vt:lpstr>Présentation PowerPoint</vt:lpstr>
      <vt:lpstr>WIKINGENEERS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Merci de votre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Wikingeneers</dc:title>
  <dc:creator>Marine Le Blanc</dc:creator>
  <cp:lastModifiedBy>Marine LE BLANC</cp:lastModifiedBy>
  <cp:revision>19</cp:revision>
  <dcterms:created xsi:type="dcterms:W3CDTF">2021-09-13T16:49:10Z</dcterms:created>
  <dcterms:modified xsi:type="dcterms:W3CDTF">2021-10-28T11:43:22Z</dcterms:modified>
</cp:coreProperties>
</file>