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Adirek Sans SemiBold" panose="020B0604020202020204" charset="-34"/>
      <p:regular r:id="rId6"/>
    </p:embeddedFont>
    <p:embeddedFont>
      <p:font typeface="Adirek Sans SemiBold Bold" panose="020B0604020202020204" charset="-34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595" autoAdjust="0"/>
  </p:normalViewPr>
  <p:slideViewPr>
    <p:cSldViewPr>
      <p:cViewPr varScale="1">
        <p:scale>
          <a:sx n="50" d="100"/>
          <a:sy n="50" d="100"/>
        </p:scale>
        <p:origin x="-91" y="-5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5.jpg"/><Relationship Id="rId5" Type="http://schemas.openxmlformats.org/officeDocument/2006/relationships/image" Target="../media/image6.svg"/><Relationship Id="rId10" Type="http://schemas.openxmlformats.org/officeDocument/2006/relationships/image" Target="../media/image14.jpe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svg"/><Relationship Id="rId7" Type="http://schemas.openxmlformats.org/officeDocument/2006/relationships/image" Target="../media/image6.svg"/><Relationship Id="rId12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9.jpg"/><Relationship Id="rId5" Type="http://schemas.openxmlformats.org/officeDocument/2006/relationships/image" Target="../media/image2.svg"/><Relationship Id="rId10" Type="http://schemas.openxmlformats.org/officeDocument/2006/relationships/image" Target="../media/image18.jpeg"/><Relationship Id="rId4" Type="http://schemas.openxmlformats.org/officeDocument/2006/relationships/image" Target="../media/image1.png"/><Relationship Id="rId9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01453" y="3822123"/>
            <a:ext cx="8776335" cy="3461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29"/>
              </a:lnSpc>
            </a:pPr>
            <a:r>
              <a:rPr lang="en-US" sz="13299" dirty="0">
                <a:solidFill>
                  <a:srgbClr val="004AAD"/>
                </a:solidFill>
                <a:latin typeface="Adirek Sans SemiBold"/>
              </a:rPr>
              <a:t>Ec’eau pot</a:t>
            </a:r>
          </a:p>
          <a:p>
            <a:pPr algn="ctr">
              <a:lnSpc>
                <a:spcPts val="14629"/>
              </a:lnSpc>
            </a:pPr>
            <a:r>
              <a:rPr lang="en-US" sz="4800" dirty="0">
                <a:solidFill>
                  <a:srgbClr val="004AAD"/>
                </a:solidFill>
                <a:latin typeface="Adirek Sans SemiBold"/>
              </a:rPr>
              <a:t>L’unique aspirateur d’humidité naturel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284790" y="-3746425"/>
            <a:ext cx="8857785" cy="85256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653687">
            <a:off x="9987608" y="4129872"/>
            <a:ext cx="9957653" cy="86631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726396">
            <a:off x="-2659134" y="-900023"/>
            <a:ext cx="5318268" cy="84295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788089">
            <a:off x="12503726" y="1818702"/>
            <a:ext cx="8629881" cy="1367848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71664" y="9181328"/>
            <a:ext cx="12002662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4AAD"/>
                </a:solidFill>
                <a:latin typeface="Adirek Sans SemiBold"/>
              </a:rPr>
              <a:t>CTES 2023/2024</a:t>
            </a:r>
          </a:p>
        </p:txBody>
      </p:sp>
      <p:pic>
        <p:nvPicPr>
          <p:cNvPr id="11" name="Image 10" descr="Une image contenant texte, Police, Graphique, capture d’écran">
            <a:extLst>
              <a:ext uri="{FF2B5EF4-FFF2-40B4-BE49-F238E27FC236}">
                <a16:creationId xmlns:a16="http://schemas.microsoft.com/office/drawing/2014/main" id="{79020BD1-A6E0-E18F-505E-EE7E71FC45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63200" y="8022898"/>
            <a:ext cx="8431529" cy="1909638"/>
          </a:xfrm>
          <a:prstGeom prst="rect">
            <a:avLst/>
          </a:prstGeom>
          <a:noFill/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11D8304-F0AC-49F9-CC02-BE29D0B34C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3854" y="946326"/>
            <a:ext cx="2506012" cy="25060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672719" y="-3746028"/>
            <a:ext cx="7157807" cy="68893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726396">
            <a:off x="-2648925" y="51354"/>
            <a:ext cx="3922357" cy="62169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653687">
            <a:off x="11136069" y="5797611"/>
            <a:ext cx="8380240" cy="72908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788089">
            <a:off x="16274299" y="3812962"/>
            <a:ext cx="5780689" cy="9162476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96629" y="269218"/>
            <a:ext cx="19431583" cy="2902988"/>
            <a:chOff x="0" y="-1029413"/>
            <a:chExt cx="25908776" cy="3870651"/>
          </a:xfrm>
        </p:grpSpPr>
        <p:sp>
          <p:nvSpPr>
            <p:cNvPr id="10" name="TextBox 10"/>
            <p:cNvSpPr txBox="1"/>
            <p:nvPr/>
          </p:nvSpPr>
          <p:spPr>
            <a:xfrm>
              <a:off x="10240309" y="-1029413"/>
              <a:ext cx="15668467" cy="10618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41"/>
                </a:lnSpc>
              </a:pPr>
              <a:r>
                <a:rPr lang="en-US" sz="3200" dirty="0">
                  <a:solidFill>
                    <a:srgbClr val="004AAD"/>
                  </a:solidFill>
                  <a:latin typeface="Adirek Sans SemiBold"/>
                </a:rPr>
                <a:t>Maladies </a:t>
              </a:r>
              <a:r>
                <a:rPr lang="en-US" sz="3200" dirty="0" err="1">
                  <a:solidFill>
                    <a:srgbClr val="004AAD"/>
                  </a:solidFill>
                  <a:latin typeface="Adirek Sans SemiBold"/>
                </a:rPr>
                <a:t>respiratoires</a:t>
              </a:r>
              <a:r>
                <a:rPr lang="en-US" sz="3200" dirty="0">
                  <a:solidFill>
                    <a:srgbClr val="004AAD"/>
                  </a:solidFill>
                  <a:latin typeface="Adirek Sans SemiBold"/>
                </a:rPr>
                <a:t> </a:t>
              </a:r>
              <a:r>
                <a:rPr lang="en-US" sz="3200" dirty="0" err="1">
                  <a:solidFill>
                    <a:srgbClr val="004AAD"/>
                  </a:solidFill>
                  <a:latin typeface="Adirek Sans SemiBold"/>
                </a:rPr>
                <a:t>liées</a:t>
              </a:r>
              <a:r>
                <a:rPr lang="en-US" sz="3200" dirty="0">
                  <a:solidFill>
                    <a:srgbClr val="004AAD"/>
                  </a:solidFill>
                  <a:latin typeface="Adirek Sans SemiBold"/>
                </a:rPr>
                <a:t> à </a:t>
              </a:r>
              <a:r>
                <a:rPr lang="en-US" sz="3200" dirty="0" err="1">
                  <a:solidFill>
                    <a:srgbClr val="004AAD"/>
                  </a:solidFill>
                  <a:latin typeface="Adirek Sans SemiBold"/>
                </a:rPr>
                <a:t>l’humidité</a:t>
              </a:r>
              <a:endParaRPr lang="en-US" sz="3200" dirty="0">
                <a:solidFill>
                  <a:srgbClr val="004AAD"/>
                </a:solidFill>
                <a:latin typeface="Adirek Sans Semi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778247"/>
              <a:ext cx="16454578" cy="1062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415687" y="9432538"/>
            <a:ext cx="12002662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4AAD"/>
                </a:solidFill>
                <a:latin typeface="Adirek Sans SemiBold"/>
              </a:rPr>
              <a:t>2/4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C5979AD-D538-D536-0552-31C4C6C79F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9375" y="1207856"/>
            <a:ext cx="5960726" cy="246276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2653526-A6C4-6215-9BB3-97E4DAA8F3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3858" y="731808"/>
            <a:ext cx="6866855" cy="909271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707C6ED-D32B-0F25-BA7A-1D761B10F1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943600" y="7541023"/>
            <a:ext cx="1312456" cy="1269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C0FF8C2-E54D-AD5B-81D2-0426832F5D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8261" y="4955743"/>
            <a:ext cx="666925" cy="64484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FE96A46-3E10-268D-E8FC-4877DB9857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8261" y="6168373"/>
            <a:ext cx="783133" cy="797243"/>
          </a:xfrm>
          <a:prstGeom prst="rect">
            <a:avLst/>
          </a:prstGeom>
        </p:spPr>
      </p:pic>
      <p:sp>
        <p:nvSpPr>
          <p:cNvPr id="20" name="TextBox 10">
            <a:extLst>
              <a:ext uri="{FF2B5EF4-FFF2-40B4-BE49-F238E27FC236}">
                <a16:creationId xmlns:a16="http://schemas.microsoft.com/office/drawing/2014/main" id="{77584B3D-0B53-E373-300B-D1203D178270}"/>
              </a:ext>
            </a:extLst>
          </p:cNvPr>
          <p:cNvSpPr txBox="1"/>
          <p:nvPr/>
        </p:nvSpPr>
        <p:spPr>
          <a:xfrm>
            <a:off x="9688348" y="4133210"/>
            <a:ext cx="9527499" cy="438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41"/>
              </a:lnSpc>
            </a:pPr>
            <a:r>
              <a:rPr lang="en-US" sz="3200" dirty="0">
                <a:solidFill>
                  <a:srgbClr val="004AAD"/>
                </a:solidFill>
                <a:latin typeface="Adirek Sans SemiBold"/>
              </a:rPr>
              <a:t>Chiffres </a:t>
            </a:r>
            <a:r>
              <a:rPr lang="en-US" sz="3200" dirty="0" err="1">
                <a:solidFill>
                  <a:srgbClr val="004AAD"/>
                </a:solidFill>
                <a:latin typeface="Adirek Sans SemiBold"/>
              </a:rPr>
              <a:t>clés</a:t>
            </a:r>
            <a:r>
              <a:rPr lang="en-US" sz="3200" dirty="0">
                <a:solidFill>
                  <a:srgbClr val="004AAD"/>
                </a:solidFill>
                <a:latin typeface="Adirek Sans SemiBold"/>
              </a:rPr>
              <a:t> :</a:t>
            </a:r>
          </a:p>
          <a:p>
            <a:pPr>
              <a:lnSpc>
                <a:spcPts val="7041"/>
              </a:lnSpc>
            </a:pPr>
            <a:r>
              <a:rPr lang="en-US" sz="3200" dirty="0">
                <a:solidFill>
                  <a:srgbClr val="004AAD"/>
                </a:solidFill>
                <a:latin typeface="Adirek Sans SemiBold"/>
              </a:rPr>
              <a:t>                     - 25 %  des enfants exposés à </a:t>
            </a:r>
            <a:r>
              <a:rPr lang="en-US" sz="3200" dirty="0" err="1">
                <a:solidFill>
                  <a:srgbClr val="004AAD"/>
                </a:solidFill>
                <a:latin typeface="Adirek Sans SemiBold"/>
              </a:rPr>
              <a:t>l’humidité</a:t>
            </a:r>
            <a:endParaRPr lang="en-US" sz="3200" dirty="0">
              <a:solidFill>
                <a:srgbClr val="004AAD"/>
              </a:solidFill>
              <a:latin typeface="Adirek Sans SemiBold"/>
            </a:endParaRPr>
          </a:p>
          <a:p>
            <a:pPr>
              <a:lnSpc>
                <a:spcPts val="7041"/>
              </a:lnSpc>
            </a:pPr>
            <a:r>
              <a:rPr lang="en-US" sz="3200" dirty="0">
                <a:solidFill>
                  <a:srgbClr val="004AAD"/>
                </a:solidFill>
                <a:latin typeface="Adirek Sans SemiBold"/>
              </a:rPr>
              <a:t>                     -N°1 des problems de </a:t>
            </a:r>
            <a:r>
              <a:rPr lang="en-US" sz="3200" dirty="0" err="1">
                <a:solidFill>
                  <a:srgbClr val="004AAD"/>
                </a:solidFill>
                <a:latin typeface="Adirek Sans SemiBold"/>
              </a:rPr>
              <a:t>qualité</a:t>
            </a:r>
            <a:r>
              <a:rPr lang="en-US" sz="3200" dirty="0">
                <a:solidFill>
                  <a:srgbClr val="004AAD"/>
                </a:solidFill>
                <a:latin typeface="Adirek Sans SemiBold"/>
              </a:rPr>
              <a:t> de </a:t>
            </a:r>
            <a:r>
              <a:rPr lang="en-US" sz="3200" dirty="0" err="1">
                <a:solidFill>
                  <a:srgbClr val="004AAD"/>
                </a:solidFill>
                <a:latin typeface="Adirek Sans SemiBold"/>
              </a:rPr>
              <a:t>l’habitat</a:t>
            </a:r>
            <a:endParaRPr lang="en-US" sz="3200" dirty="0">
              <a:solidFill>
                <a:srgbClr val="004AAD"/>
              </a:solidFill>
              <a:latin typeface="Adirek Sans SemiBold"/>
            </a:endParaRPr>
          </a:p>
          <a:p>
            <a:pPr>
              <a:lnSpc>
                <a:spcPts val="7041"/>
              </a:lnSpc>
            </a:pPr>
            <a:r>
              <a:rPr lang="en-US" sz="3200" dirty="0">
                <a:solidFill>
                  <a:srgbClr val="004AAD"/>
                </a:solidFill>
                <a:latin typeface="Adirek Sans SemiBold"/>
              </a:rPr>
              <a:t>                     _10 millions </a:t>
            </a:r>
            <a:r>
              <a:rPr lang="en-US" sz="3200" dirty="0" err="1">
                <a:solidFill>
                  <a:srgbClr val="004AAD"/>
                </a:solidFill>
                <a:latin typeface="Adirek Sans SemiBold"/>
              </a:rPr>
              <a:t>logements</a:t>
            </a:r>
            <a:r>
              <a:rPr lang="en-US" sz="3200" dirty="0">
                <a:solidFill>
                  <a:srgbClr val="004AAD"/>
                </a:solidFill>
                <a:latin typeface="Adirek Sans SemiBold"/>
              </a:rPr>
              <a:t> à </a:t>
            </a:r>
            <a:r>
              <a:rPr lang="en-US" sz="3200" dirty="0" err="1">
                <a:solidFill>
                  <a:srgbClr val="004AAD"/>
                </a:solidFill>
                <a:latin typeface="Adirek Sans SemiBold"/>
              </a:rPr>
              <a:t>équiper</a:t>
            </a:r>
            <a:endParaRPr lang="en-US" sz="3200" dirty="0">
              <a:solidFill>
                <a:srgbClr val="004AAD"/>
              </a:solidFill>
              <a:latin typeface="Adirek Sans SemiBold"/>
            </a:endParaRPr>
          </a:p>
          <a:p>
            <a:pPr>
              <a:lnSpc>
                <a:spcPts val="7041"/>
              </a:lnSpc>
            </a:pPr>
            <a:r>
              <a:rPr lang="en-US" sz="3200" dirty="0">
                <a:solidFill>
                  <a:srgbClr val="004AAD"/>
                </a:solidFill>
                <a:latin typeface="Adirek Sans SemiBold"/>
              </a:rPr>
              <a:t>                    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7493DA7-2657-F8A4-7EC8-B122C86FD4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5" y="7952167"/>
            <a:ext cx="2334833" cy="23348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672719" y="-3746028"/>
            <a:ext cx="8857785" cy="85256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726396">
            <a:off x="-2370822" y="-1949589"/>
            <a:ext cx="5318268" cy="84295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653687">
            <a:off x="11973432" y="4129871"/>
            <a:ext cx="9957653" cy="86631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788089">
            <a:off x="16062525" y="2478011"/>
            <a:ext cx="6565563" cy="1040651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1473111" y="9455425"/>
            <a:ext cx="12002662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4AAD"/>
                </a:solidFill>
                <a:latin typeface="Adirek Sans SemiBold"/>
              </a:rPr>
              <a:t>3/4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8C78F73-3878-9204-4220-1113500095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5" y="7952167"/>
            <a:ext cx="2334833" cy="2334833"/>
          </a:xfrm>
          <a:prstGeom prst="rect">
            <a:avLst/>
          </a:prstGeom>
        </p:spPr>
      </p:pic>
      <p:pic>
        <p:nvPicPr>
          <p:cNvPr id="14" name="Image 13" descr="Une image contenant texte, plante, table de salle à manger&#10;&#10;Description générée automatiquement">
            <a:extLst>
              <a:ext uri="{FF2B5EF4-FFF2-40B4-BE49-F238E27FC236}">
                <a16:creationId xmlns:a16="http://schemas.microsoft.com/office/drawing/2014/main" id="{03F8E45A-0261-A9BD-DA1F-410BB7E804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5149" y="952500"/>
            <a:ext cx="7592199" cy="573295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FC2FD09-1564-4F48-218A-11AAF362B5A7}"/>
              </a:ext>
            </a:extLst>
          </p:cNvPr>
          <p:cNvSpPr txBox="1"/>
          <p:nvPr/>
        </p:nvSpPr>
        <p:spPr>
          <a:xfrm>
            <a:off x="-1377876" y="4405631"/>
            <a:ext cx="7620000" cy="3581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7041"/>
              </a:lnSpc>
            </a:pPr>
            <a:r>
              <a:rPr lang="en-US" sz="3200" dirty="0">
                <a:solidFill>
                  <a:srgbClr val="004AAD"/>
                </a:solidFill>
                <a:latin typeface="Adirek Sans SemiBold"/>
              </a:rPr>
              <a:t>                    Procédé de liquéfication :</a:t>
            </a:r>
          </a:p>
          <a:p>
            <a:pPr>
              <a:lnSpc>
                <a:spcPts val="7041"/>
              </a:lnSpc>
            </a:pPr>
            <a:r>
              <a:rPr lang="en-US" sz="3200" dirty="0">
                <a:solidFill>
                  <a:srgbClr val="004AAD"/>
                </a:solidFill>
                <a:latin typeface="Adirek Sans SemiBold"/>
              </a:rPr>
              <a:t>                     - </a:t>
            </a:r>
            <a:r>
              <a:rPr lang="en-US" sz="3200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Adirek Sans SemiBold"/>
              </a:rPr>
              <a:t>Capilarité</a:t>
            </a:r>
            <a:r>
              <a:rPr lang="en-US" sz="3200" dirty="0">
                <a:solidFill>
                  <a:srgbClr val="004AAD"/>
                </a:solidFill>
                <a:latin typeface="Adirek Sans SemiBold"/>
              </a:rPr>
              <a:t> des matériaux</a:t>
            </a:r>
          </a:p>
          <a:p>
            <a:pPr>
              <a:lnSpc>
                <a:spcPts val="7041"/>
              </a:lnSpc>
            </a:pPr>
            <a:r>
              <a:rPr lang="en-US" sz="3200" dirty="0">
                <a:solidFill>
                  <a:srgbClr val="004AAD"/>
                </a:solidFill>
                <a:latin typeface="Adirek Sans SemiBold"/>
              </a:rPr>
              <a:t>                     - </a:t>
            </a:r>
            <a:r>
              <a:rPr lang="en-US" sz="3200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Adirek Sans SemiBold"/>
              </a:rPr>
              <a:t>Ecoulement</a:t>
            </a:r>
            <a:r>
              <a:rPr lang="en-US" sz="3200" dirty="0">
                <a:solidFill>
                  <a:srgbClr val="004AAD"/>
                </a:solidFill>
                <a:latin typeface="Adirek Sans SemiBold"/>
              </a:rPr>
              <a:t> dans la chambre de stockage</a:t>
            </a:r>
          </a:p>
          <a:p>
            <a:pPr>
              <a:lnSpc>
                <a:spcPts val="7041"/>
              </a:lnSpc>
            </a:pPr>
            <a:r>
              <a:rPr lang="en-US" sz="3200" dirty="0">
                <a:solidFill>
                  <a:srgbClr val="004AAD"/>
                </a:solidFill>
                <a:latin typeface="Adirek Sans SemiBold"/>
              </a:rPr>
              <a:t>                     _ </a:t>
            </a:r>
            <a:r>
              <a:rPr lang="en-US" sz="3200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Adirek Sans SemiBold"/>
              </a:rPr>
              <a:t>Drainage</a:t>
            </a:r>
            <a:r>
              <a:rPr lang="en-US" sz="3200" u="sng" dirty="0">
                <a:solidFill>
                  <a:srgbClr val="004AAD"/>
                </a:solidFill>
                <a:latin typeface="Adirek Sans SemiBold"/>
              </a:rPr>
              <a:t> </a:t>
            </a:r>
            <a:r>
              <a:rPr lang="en-US" sz="3200" dirty="0">
                <a:solidFill>
                  <a:srgbClr val="004AAD"/>
                </a:solidFill>
                <a:latin typeface="Adirek Sans SemiBold"/>
              </a:rPr>
              <a:t>via le réseau de la plante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D37AC72-5C0B-7B5C-F33E-E19331F2071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20141"/>
          <a:stretch/>
        </p:blipFill>
        <p:spPr>
          <a:xfrm>
            <a:off x="3542526" y="7952167"/>
            <a:ext cx="1785740" cy="142606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F367C1F-E2F6-028A-42AD-340287EDF6E0}"/>
              </a:ext>
            </a:extLst>
          </p:cNvPr>
          <p:cNvSpPr txBox="1"/>
          <p:nvPr/>
        </p:nvSpPr>
        <p:spPr>
          <a:xfrm>
            <a:off x="3510454" y="9588795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4AAD"/>
                </a:solidFill>
                <a:latin typeface="Adirek Sans SemiBold"/>
              </a:rPr>
              <a:t>Pierre ponce</a:t>
            </a:r>
            <a:endParaRPr lang="fr-FR" sz="3200" dirty="0"/>
          </a:p>
        </p:txBody>
      </p:sp>
      <p:pic>
        <p:nvPicPr>
          <p:cNvPr id="19" name="Image 18" descr="Une image contenant boîtier, haut-parleur&#10;&#10;Description générée automatiquement">
            <a:extLst>
              <a:ext uri="{FF2B5EF4-FFF2-40B4-BE49-F238E27FC236}">
                <a16:creationId xmlns:a16="http://schemas.microsoft.com/office/drawing/2014/main" id="{0638BA2C-F50E-ADE4-DE27-527CCEC262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15510" y="7952167"/>
            <a:ext cx="1870464" cy="1809741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93DD8A3A-C06C-0F04-EEA4-FCBCF654754C}"/>
              </a:ext>
            </a:extLst>
          </p:cNvPr>
          <p:cNvSpPr txBox="1"/>
          <p:nvPr/>
        </p:nvSpPr>
        <p:spPr>
          <a:xfrm>
            <a:off x="6542414" y="9622110"/>
            <a:ext cx="2748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4AAD"/>
                </a:solidFill>
                <a:latin typeface="Adirek Sans SemiBold"/>
              </a:rPr>
              <a:t>Fibre de carbone</a:t>
            </a:r>
            <a:endParaRPr lang="fr-FR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45464">
            <a:off x="10463264" y="6473304"/>
            <a:ext cx="5489002" cy="87001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428893" y="-4698528"/>
            <a:ext cx="8857785" cy="85256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726396">
            <a:off x="-2659134" y="-3186066"/>
            <a:ext cx="5318268" cy="84295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653687">
            <a:off x="12838440" y="4926721"/>
            <a:ext cx="9957653" cy="86631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788089">
            <a:off x="16552382" y="3712720"/>
            <a:ext cx="6565563" cy="1040651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463709" y="9387087"/>
            <a:ext cx="12002662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4AAD"/>
                </a:solidFill>
                <a:latin typeface="Adirek Sans SemiBold"/>
              </a:rPr>
              <a:t>4/4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lang="en-US" sz="3999" dirty="0">
              <a:solidFill>
                <a:srgbClr val="004AAD"/>
              </a:solidFill>
              <a:latin typeface="Adirek Sans SemiBol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650440" y="1457055"/>
            <a:ext cx="7628008" cy="225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19"/>
              </a:lnSpc>
            </a:pPr>
            <a:r>
              <a:rPr lang="en-US" sz="3200" dirty="0">
                <a:solidFill>
                  <a:srgbClr val="004AAD"/>
                </a:solidFill>
                <a:latin typeface="Adirek Sans SemiBold Bold"/>
              </a:rPr>
              <a:t>Différants contenants pour toutes les plantes d’intérieur</a:t>
            </a:r>
          </a:p>
        </p:txBody>
      </p:sp>
      <p:pic>
        <p:nvPicPr>
          <p:cNvPr id="16" name="Image 15" descr="Une image contenant texte, plante&#10;&#10;Description générée automatiquement">
            <a:extLst>
              <a:ext uri="{FF2B5EF4-FFF2-40B4-BE49-F238E27FC236}">
                <a16:creationId xmlns:a16="http://schemas.microsoft.com/office/drawing/2014/main" id="{930C13C8-95D7-DCC7-8C29-32E92E6F3A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0000" y="626260"/>
            <a:ext cx="6220826" cy="4366694"/>
          </a:xfrm>
          <a:prstGeom prst="rect">
            <a:avLst/>
          </a:prstGeom>
        </p:spPr>
      </p:pic>
      <p:pic>
        <p:nvPicPr>
          <p:cNvPr id="17" name="Image 16" descr="Une image contenant texte, extérieur&#10;&#10;Description générée automatiquement">
            <a:extLst>
              <a:ext uri="{FF2B5EF4-FFF2-40B4-BE49-F238E27FC236}">
                <a16:creationId xmlns:a16="http://schemas.microsoft.com/office/drawing/2014/main" id="{C2A0BC0D-901F-3115-DE73-B98B30737E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5082" y="4035334"/>
            <a:ext cx="7072790" cy="386645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E61B351-90C5-4A3F-460D-A22AE942105F}"/>
              </a:ext>
            </a:extLst>
          </p:cNvPr>
          <p:cNvSpPr txBox="1"/>
          <p:nvPr/>
        </p:nvSpPr>
        <p:spPr>
          <a:xfrm>
            <a:off x="9829800" y="4939614"/>
            <a:ext cx="15270480" cy="234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519"/>
              </a:lnSpc>
            </a:pPr>
            <a:r>
              <a:rPr lang="en-US" sz="3200" dirty="0">
                <a:solidFill>
                  <a:srgbClr val="004AAD"/>
                </a:solidFill>
                <a:latin typeface="Adirek Sans SemiBold Bold"/>
              </a:rPr>
              <a:t>Du réseau des jardenieries spécialisées jusqu’à la grande</a:t>
            </a:r>
          </a:p>
          <a:p>
            <a:pPr>
              <a:lnSpc>
                <a:spcPts val="9519"/>
              </a:lnSpc>
            </a:pPr>
            <a:r>
              <a:rPr lang="en-US" sz="3200" dirty="0">
                <a:solidFill>
                  <a:srgbClr val="004AAD"/>
                </a:solidFill>
                <a:latin typeface="Adirek Sans SemiBold Bold"/>
              </a:rPr>
              <a:t>distribution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1924EDA-E005-61BC-AD89-485DD17770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5" y="7952167"/>
            <a:ext cx="2334833" cy="23348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95</Words>
  <Application>Microsoft Office PowerPoint</Application>
  <PresentationFormat>Personnalisé</PresentationFormat>
  <Paragraphs>21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Adirek Sans SemiBold</vt:lpstr>
      <vt:lpstr>Adirek Sans SemiBold Bold</vt:lpstr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pcis</dc:title>
  <cp:lastModifiedBy>Youssef Jdaiaa</cp:lastModifiedBy>
  <cp:revision>4</cp:revision>
  <dcterms:created xsi:type="dcterms:W3CDTF">2006-08-16T00:00:00Z</dcterms:created>
  <dcterms:modified xsi:type="dcterms:W3CDTF">2023-09-25T19:28:32Z</dcterms:modified>
  <dc:identifier>DAFOlmpaJPQ</dc:identifier>
</cp:coreProperties>
</file>