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76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8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05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51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78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40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8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84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68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0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92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1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12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32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80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15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1F64-2CC4-4E2E-977E-E6994CCFA84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D6E338-8350-4671-8DCC-7EB11D34E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21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Hurry City</a:t>
            </a:r>
            <a:endParaRPr lang="fr-F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Adam, Alexandre, Anne, Arthur, Houssam, </a:t>
            </a:r>
            <a:r>
              <a:rPr lang="fr-FR" sz="2400" dirty="0" smtClean="0"/>
              <a:t>Pierre</a:t>
            </a:r>
            <a:endParaRPr lang="fr-FR" sz="2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821267" y="372466"/>
            <a:ext cx="2222588" cy="1870344"/>
            <a:chOff x="157542" y="500826"/>
            <a:chExt cx="2222588" cy="187034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42" y="500826"/>
              <a:ext cx="2222588" cy="158673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32971" y="2001838"/>
              <a:ext cx="1582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Equipe 32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290149" y="4707425"/>
            <a:ext cx="5025602" cy="989710"/>
            <a:chOff x="427925" y="436560"/>
            <a:chExt cx="5025602" cy="989710"/>
          </a:xfrm>
        </p:grpSpPr>
        <p:grpSp>
          <p:nvGrpSpPr>
            <p:cNvPr id="9" name="Groupe 8"/>
            <p:cNvGrpSpPr/>
            <p:nvPr/>
          </p:nvGrpSpPr>
          <p:grpSpPr>
            <a:xfrm>
              <a:off x="1587348" y="436560"/>
              <a:ext cx="3866179" cy="989710"/>
              <a:chOff x="2679581" y="938135"/>
              <a:chExt cx="3866179" cy="989710"/>
            </a:xfrm>
          </p:grpSpPr>
          <p:pic>
            <p:nvPicPr>
              <p:cNvPr id="11" name="Picture 2" descr="Résultat de recherche d'images pour &quot;symbole pieton&quot;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5588" r="15357" b="6286"/>
              <a:stretch/>
            </p:blipFill>
            <p:spPr bwMode="auto">
              <a:xfrm>
                <a:off x="2679581" y="1162881"/>
                <a:ext cx="486228" cy="6113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Résultat de recherche d'images pour &quot;logo voiture dessin&quot;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6050" y="938135"/>
                <a:ext cx="989710" cy="989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Résultat de recherche d'images pour &quot;logo transport en commun&quot;"/>
              <p:cNvPicPr>
                <a:picLocks noChangeAspect="1" noChangeArrowheads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418" y="1040669"/>
                <a:ext cx="834163" cy="834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https://encrypted-tbn0.gstatic.com/images?q=tbn:ANd9GcTvmBQgWFkAmku3Rm-rf8iViK1miGLnLu9uM8MUprdoIx6q28xLfsjkqkk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190" y="1178909"/>
                <a:ext cx="579251" cy="579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12" descr="Résultat de recherche d'images pour &quot;logo velo&quot;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5" y="697898"/>
              <a:ext cx="907691" cy="63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54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1506" y="1521089"/>
            <a:ext cx="8596668" cy="918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Faciliter </a:t>
            </a:r>
            <a:r>
              <a:rPr lang="fr-FR" dirty="0"/>
              <a:t>les déplacements des citoyens et les guider vers les lieux les plus susceptibles de correspondre à leurs attentes, tout en </a:t>
            </a:r>
            <a:r>
              <a:rPr lang="fr-FR" dirty="0" smtClean="0"/>
              <a:t>optimisant </a:t>
            </a:r>
            <a:r>
              <a:rPr lang="fr-FR" dirty="0"/>
              <a:t>au maximum </a:t>
            </a:r>
            <a:r>
              <a:rPr lang="fr-FR" dirty="0" smtClean="0"/>
              <a:t>la durée du </a:t>
            </a:r>
            <a:r>
              <a:rPr lang="fr-FR" dirty="0"/>
              <a:t>trajet et son </a:t>
            </a:r>
            <a:r>
              <a:rPr lang="fr-FR" dirty="0" smtClean="0"/>
              <a:t>confort.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652120" y="2617806"/>
            <a:ext cx="7179156" cy="3849224"/>
            <a:chOff x="1652120" y="2617806"/>
            <a:chExt cx="7179156" cy="3849224"/>
          </a:xfrm>
        </p:grpSpPr>
        <p:pic>
          <p:nvPicPr>
            <p:cNvPr id="2050" name="Picture 2" descr="Résultat de recherche d'images pour &quot;centre commercial interieur&quot;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22"/>
            <a:stretch/>
          </p:blipFill>
          <p:spPr bwMode="auto">
            <a:xfrm>
              <a:off x="1653475" y="2620505"/>
              <a:ext cx="3200226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ésultat de recherche d'images pour &quot;centre commerciale de luxe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2" r="8677"/>
            <a:stretch/>
          </p:blipFill>
          <p:spPr bwMode="auto">
            <a:xfrm>
              <a:off x="6114780" y="2617806"/>
              <a:ext cx="2693381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Résultat de recherche d'images pour &quot;bus heure de pointe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120" y="4667030"/>
              <a:ext cx="3201581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Résultat de recherche d'images pour &quot;bus intérieur&quot;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51"/>
            <a:stretch/>
          </p:blipFill>
          <p:spPr bwMode="auto">
            <a:xfrm>
              <a:off x="6114780" y="4631629"/>
              <a:ext cx="2716496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Différent de 8"/>
            <p:cNvSpPr/>
            <p:nvPr/>
          </p:nvSpPr>
          <p:spPr>
            <a:xfrm>
              <a:off x="4916699" y="4054063"/>
              <a:ext cx="1146629" cy="856343"/>
            </a:xfrm>
            <a:prstGeom prst="mathNotEqual">
              <a:avLst>
                <a:gd name="adj1" fmla="val 19071"/>
                <a:gd name="adj2" fmla="val 6600000"/>
                <a:gd name="adj3" fmla="val 73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27925" y="436560"/>
            <a:ext cx="8277471" cy="989710"/>
            <a:chOff x="427925" y="436560"/>
            <a:chExt cx="8277471" cy="989710"/>
          </a:xfrm>
        </p:grpSpPr>
        <p:grpSp>
          <p:nvGrpSpPr>
            <p:cNvPr id="17" name="Groupe 16"/>
            <p:cNvGrpSpPr/>
            <p:nvPr/>
          </p:nvGrpSpPr>
          <p:grpSpPr>
            <a:xfrm>
              <a:off x="1587348" y="436560"/>
              <a:ext cx="7118048" cy="989710"/>
              <a:chOff x="2679581" y="938135"/>
              <a:chExt cx="7118048" cy="989710"/>
            </a:xfrm>
          </p:grpSpPr>
          <p:pic>
            <p:nvPicPr>
              <p:cNvPr id="19" name="Picture 2" descr="Résultat de recherche d'images pour &quot;symbole pieton&quot;"/>
              <p:cNvPicPr>
                <a:picLocks noChangeAspect="1" noChangeArrowheads="1"/>
              </p:cNvPicPr>
              <p:nvPr/>
            </p:nvPicPr>
            <p:blipFill rotWithShape="1"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5588" r="15357" b="6286"/>
              <a:stretch/>
            </p:blipFill>
            <p:spPr bwMode="auto">
              <a:xfrm>
                <a:off x="2679581" y="1162881"/>
                <a:ext cx="486228" cy="6113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Résultat de recherche d'images pour &quot;logo voiture dessin&quot;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7919" y="938135"/>
                <a:ext cx="989710" cy="989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Résultat de recherche d'images pour &quot;logo transport en commun&quot;"/>
              <p:cNvPicPr>
                <a:picLocks noChangeAspect="1" noChangeArrowheads="1"/>
              </p:cNvPicPr>
              <p:nvPr/>
            </p:nvPicPr>
            <p:blipFill>
              <a:blip r:embed="rId8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418" y="1040669"/>
                <a:ext cx="834163" cy="834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https://encrypted-tbn0.gstatic.com/images?q=tbn:ANd9GcTvmBQgWFkAmku3Rm-rf8iViK1miGLnLu9uM8MUprdoIx6q28xLfsjkqk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7332" y="1102243"/>
                <a:ext cx="579251" cy="579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12" descr="Résultat de recherche d'images pour &quot;logo velo&quot;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5" y="697898"/>
              <a:ext cx="907691" cy="63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Hurry City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2880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9342966" cy="44688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"</a:t>
            </a:r>
            <a:r>
              <a:rPr lang="fr-FR" sz="2000" dirty="0" err="1"/>
              <a:t>Kickstarter</a:t>
            </a:r>
            <a:r>
              <a:rPr lang="fr-FR" sz="2000" dirty="0"/>
              <a:t>" (</a:t>
            </a:r>
            <a:r>
              <a:rPr lang="fr-FR" sz="2000" dirty="0" smtClean="0"/>
              <a:t>publicité </a:t>
            </a:r>
            <a:r>
              <a:rPr lang="fr-FR" sz="2000" dirty="0"/>
              <a:t>et </a:t>
            </a:r>
            <a:r>
              <a:rPr lang="fr-FR" sz="2000" dirty="0" smtClean="0"/>
              <a:t>financement)</a:t>
            </a:r>
            <a:br>
              <a:rPr lang="fr-FR" sz="2000" dirty="0" smtClean="0"/>
            </a:br>
            <a:r>
              <a:rPr lang="fr-FR" sz="2000" dirty="0" smtClean="0"/>
              <a:t>Réseaux </a:t>
            </a:r>
            <a:r>
              <a:rPr lang="fr-FR" sz="2000" dirty="0"/>
              <a:t>sociaux (Facebook, Twitter, etc.) avec une vidéo de </a:t>
            </a:r>
            <a:r>
              <a:rPr lang="fr-FR" sz="2000" dirty="0" smtClean="0"/>
              <a:t>promotion</a:t>
            </a:r>
            <a:br>
              <a:rPr lang="fr-FR" sz="2000" dirty="0" smtClean="0"/>
            </a:br>
            <a:r>
              <a:rPr lang="fr-FR" sz="2000" dirty="0" smtClean="0"/>
              <a:t>Partenariat avec les agences de transport existantes (ex : </a:t>
            </a:r>
            <a:r>
              <a:rPr lang="fr-FR" sz="2000" dirty="0" err="1" smtClean="0"/>
              <a:t>Transpole</a:t>
            </a:r>
            <a:r>
              <a:rPr lang="fr-FR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Application </a:t>
            </a:r>
            <a:r>
              <a:rPr lang="fr-FR" sz="2000" dirty="0"/>
              <a:t>gratuite avec des </a:t>
            </a:r>
            <a:r>
              <a:rPr lang="fr-FR" sz="2000" dirty="0" smtClean="0"/>
              <a:t>publicités</a:t>
            </a:r>
            <a:br>
              <a:rPr lang="fr-FR" sz="2000" dirty="0" smtClean="0"/>
            </a:br>
            <a:r>
              <a:rPr lang="fr-FR" sz="2000" dirty="0" smtClean="0"/>
              <a:t>Avantage sur les abonnements des </a:t>
            </a:r>
            <a:r>
              <a:rPr lang="fr-FR" sz="2000" dirty="0"/>
              <a:t>agences de </a:t>
            </a:r>
            <a:r>
              <a:rPr lang="fr-FR" sz="2000" dirty="0" smtClean="0"/>
              <a:t>transport</a:t>
            </a:r>
            <a:br>
              <a:rPr lang="fr-FR" sz="2000" dirty="0" smtClean="0"/>
            </a:br>
            <a:r>
              <a:rPr lang="fr-FR" sz="2000" dirty="0" smtClean="0"/>
              <a:t>Recueillir </a:t>
            </a:r>
            <a:r>
              <a:rPr lang="fr-FR" sz="2000" dirty="0"/>
              <a:t>les données de déplacement et de position des utilisateurs pour les </a:t>
            </a:r>
            <a:r>
              <a:rPr lang="fr-FR" sz="2000" dirty="0" smtClean="0"/>
              <a:t>vendre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Suivi </a:t>
            </a:r>
            <a:r>
              <a:rPr lang="fr-FR" sz="2000" dirty="0"/>
              <a:t>de l'état des serveurs et des commentaires des clients ainsi qu'un service clientèle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Hurry City</a:t>
            </a:r>
            <a:endParaRPr lang="fr-FR" sz="44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427925" y="436560"/>
            <a:ext cx="8277471" cy="989710"/>
            <a:chOff x="427925" y="436560"/>
            <a:chExt cx="8277471" cy="989710"/>
          </a:xfrm>
        </p:grpSpPr>
        <p:grpSp>
          <p:nvGrpSpPr>
            <p:cNvPr id="6" name="Groupe 5"/>
            <p:cNvGrpSpPr/>
            <p:nvPr/>
          </p:nvGrpSpPr>
          <p:grpSpPr>
            <a:xfrm>
              <a:off x="1587348" y="436560"/>
              <a:ext cx="7118048" cy="989710"/>
              <a:chOff x="2679581" y="938135"/>
              <a:chExt cx="7118048" cy="989710"/>
            </a:xfrm>
          </p:grpSpPr>
          <p:pic>
            <p:nvPicPr>
              <p:cNvPr id="7" name="Picture 2" descr="Résultat de recherche d'images pour &quot;symbole pieton&quot;"/>
              <p:cNvPicPr>
                <a:picLocks noChangeAspect="1" noChangeArrowheads="1"/>
              </p:cNvPicPr>
              <p:nvPr/>
            </p:nvPicPr>
            <p:blipFill rotWithShape="1">
              <a:blip r:embed="rId2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5588" r="15357" b="6286"/>
              <a:stretch/>
            </p:blipFill>
            <p:spPr bwMode="auto">
              <a:xfrm>
                <a:off x="2679581" y="1162881"/>
                <a:ext cx="486228" cy="6113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Résultat de recherche d'images pour &quot;logo voiture dessin&quot;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7919" y="938135"/>
                <a:ext cx="989710" cy="989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Résultat de recherche d'images pour &quot;logo transport en commun&quot;"/>
              <p:cNvPicPr>
                <a:picLocks noChangeAspect="1" noChangeArrowheads="1"/>
              </p:cNvPicPr>
              <p:nvPr/>
            </p:nvPicPr>
            <p:blipFill>
              <a:blip r:embed="rId4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418" y="1040669"/>
                <a:ext cx="834163" cy="834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https://encrypted-tbn0.gstatic.com/images?q=tbn:ANd9GcTvmBQgWFkAmku3Rm-rf8iViK1miGLnLu9uM8MUprdoIx6q28xLfsjkqkk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7332" y="1102243"/>
                <a:ext cx="579251" cy="579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2" descr="Résultat de recherche d'images pour &quot;logo velo&quot;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5" y="697898"/>
              <a:ext cx="907691" cy="63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5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e 77"/>
          <p:cNvGrpSpPr/>
          <p:nvPr/>
        </p:nvGrpSpPr>
        <p:grpSpPr>
          <a:xfrm>
            <a:off x="580572" y="1066967"/>
            <a:ext cx="10973852" cy="5678547"/>
            <a:chOff x="711199" y="544454"/>
            <a:chExt cx="10973852" cy="5678547"/>
          </a:xfrm>
        </p:grpSpPr>
        <p:grpSp>
          <p:nvGrpSpPr>
            <p:cNvPr id="20" name="Groupe 19"/>
            <p:cNvGrpSpPr/>
            <p:nvPr/>
          </p:nvGrpSpPr>
          <p:grpSpPr>
            <a:xfrm>
              <a:off x="711199" y="544454"/>
              <a:ext cx="3106058" cy="5667661"/>
              <a:chOff x="566056" y="384796"/>
              <a:chExt cx="3106058" cy="5667661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566056" y="384796"/>
                <a:ext cx="3106058" cy="5667661"/>
                <a:chOff x="972456" y="689596"/>
                <a:chExt cx="3106058" cy="5667661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972456" y="689596"/>
                  <a:ext cx="3106058" cy="566766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1117600" y="914400"/>
                  <a:ext cx="2801257" cy="489131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270000" y="1066800"/>
                  <a:ext cx="732971" cy="8636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2155371" y="1066800"/>
                  <a:ext cx="732971" cy="8636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3040742" y="1066800"/>
                  <a:ext cx="732971" cy="8636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803400" y="2358573"/>
                  <a:ext cx="1502228" cy="50074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251857" y="3109683"/>
                  <a:ext cx="2521856" cy="40056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251857" y="4949376"/>
                  <a:ext cx="751114" cy="66765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002971" y="4949375"/>
                  <a:ext cx="1770742" cy="66765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0" name="Émoticône 9"/>
                <p:cNvSpPr/>
                <p:nvPr/>
              </p:nvSpPr>
              <p:spPr>
                <a:xfrm>
                  <a:off x="1375228" y="5014685"/>
                  <a:ext cx="522514" cy="537027"/>
                </a:xfrm>
                <a:prstGeom prst="smileyFace">
                  <a:avLst/>
                </a:prstGeom>
                <a:noFill/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ZoneTexte 10"/>
                <p:cNvSpPr txBox="1"/>
                <p:nvPr/>
              </p:nvSpPr>
              <p:spPr>
                <a:xfrm>
                  <a:off x="2055140" y="4990435"/>
                  <a:ext cx="170043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i="1" dirty="0" smtClean="0"/>
                    <a:t>Bandeau de publicité</a:t>
                  </a:r>
                  <a:endParaRPr lang="fr-FR" i="1" dirty="0"/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1270001" y="3151441"/>
                  <a:ext cx="248557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i="1" dirty="0" smtClean="0"/>
                    <a:t>Barre de recherche</a:t>
                  </a:r>
                  <a:endParaRPr lang="fr-FR" i="1" dirty="0"/>
                </a:p>
              </p:txBody>
            </p:sp>
            <p:pic>
              <p:nvPicPr>
                <p:cNvPr id="1026" name="Picture 2" descr="Résultat de recherche d'images pour &quot;symbole pieton&quot;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47" t="5588" r="15357" b="6286"/>
                <a:stretch/>
              </p:blipFill>
              <p:spPr bwMode="auto">
                <a:xfrm>
                  <a:off x="1336923" y="1126652"/>
                  <a:ext cx="234171" cy="2944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Rectangle à coins arrondis 14"/>
                <p:cNvSpPr/>
                <p:nvPr/>
              </p:nvSpPr>
              <p:spPr>
                <a:xfrm>
                  <a:off x="2002971" y="5896431"/>
                  <a:ext cx="1157515" cy="31931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028" name="Picture 4" descr="Résultat de recherche d'images pour &quot;logo transport en commun&quot;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2429" y="907837"/>
                <a:ext cx="580109" cy="5801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Résultat de recherche d'images pour &quot;logo voiture dessin&quot;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2403" y="947945"/>
                <a:ext cx="666767" cy="666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Résultat de recherche d'images pour &quot;logo transport en commun&quot;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8091" y="2033089"/>
                <a:ext cx="580109" cy="5801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https://encrypted-tbn0.gstatic.com/images?q=tbn:ANd9GcTvmBQgWFkAmku3Rm-rf8iViK1miGLnLu9uM8MUprdoIx6q28xLfsjkqkk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6599" y="2126172"/>
                <a:ext cx="393945" cy="393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lèche vers le bas 15"/>
              <p:cNvSpPr/>
              <p:nvPr/>
            </p:nvSpPr>
            <p:spPr>
              <a:xfrm>
                <a:off x="1953973" y="1680259"/>
                <a:ext cx="458565" cy="332174"/>
              </a:xfrm>
              <a:prstGeom prst="downArrow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Bulle ronde 16"/>
              <p:cNvSpPr/>
              <p:nvPr/>
            </p:nvSpPr>
            <p:spPr>
              <a:xfrm>
                <a:off x="770627" y="3902136"/>
                <a:ext cx="533400" cy="406400"/>
              </a:xfrm>
              <a:prstGeom prst="wedgeEllipseCallou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899227" y="3856033"/>
                <a:ext cx="449943" cy="52322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$</a:t>
                </a:r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4602077" y="555340"/>
              <a:ext cx="3106058" cy="5667661"/>
              <a:chOff x="4602077" y="555340"/>
              <a:chExt cx="3106058" cy="5667661"/>
            </a:xfrm>
          </p:grpSpPr>
          <p:grpSp>
            <p:nvGrpSpPr>
              <p:cNvPr id="58" name="Groupe 57"/>
              <p:cNvGrpSpPr/>
              <p:nvPr/>
            </p:nvGrpSpPr>
            <p:grpSpPr>
              <a:xfrm>
                <a:off x="4602077" y="555340"/>
                <a:ext cx="3106058" cy="5667661"/>
                <a:chOff x="4523000" y="544453"/>
                <a:chExt cx="3106058" cy="5667661"/>
              </a:xfrm>
            </p:grpSpPr>
            <p:grpSp>
              <p:nvGrpSpPr>
                <p:cNvPr id="59" name="Groupe 58"/>
                <p:cNvGrpSpPr/>
                <p:nvPr/>
              </p:nvGrpSpPr>
              <p:grpSpPr>
                <a:xfrm>
                  <a:off x="4523000" y="544453"/>
                  <a:ext cx="3106058" cy="5667661"/>
                  <a:chOff x="4523000" y="544453"/>
                  <a:chExt cx="3106058" cy="5667661"/>
                </a:xfrm>
                <a:solidFill>
                  <a:schemeClr val="bg1"/>
                </a:solidFill>
              </p:grpSpPr>
              <p:grpSp>
                <p:nvGrpSpPr>
                  <p:cNvPr id="61" name="Groupe 60"/>
                  <p:cNvGrpSpPr/>
                  <p:nvPr/>
                </p:nvGrpSpPr>
                <p:grpSpPr>
                  <a:xfrm>
                    <a:off x="4523000" y="544453"/>
                    <a:ext cx="3106058" cy="5667661"/>
                    <a:chOff x="4523000" y="544453"/>
                    <a:chExt cx="3106058" cy="5667661"/>
                  </a:xfrm>
                  <a:grpFill/>
                </p:grpSpPr>
                <p:grpSp>
                  <p:nvGrpSpPr>
                    <p:cNvPr id="65" name="Groupe 64"/>
                    <p:cNvGrpSpPr/>
                    <p:nvPr/>
                  </p:nvGrpSpPr>
                  <p:grpSpPr>
                    <a:xfrm>
                      <a:off x="4523000" y="544453"/>
                      <a:ext cx="3106058" cy="5667661"/>
                      <a:chOff x="566056" y="384796"/>
                      <a:chExt cx="3106058" cy="5667661"/>
                    </a:xfrm>
                    <a:grpFill/>
                  </p:grpSpPr>
                  <p:grpSp>
                    <p:nvGrpSpPr>
                      <p:cNvPr id="68" name="Groupe 67"/>
                      <p:cNvGrpSpPr/>
                      <p:nvPr/>
                    </p:nvGrpSpPr>
                    <p:grpSpPr>
                      <a:xfrm>
                        <a:off x="566056" y="384796"/>
                        <a:ext cx="3106058" cy="5667661"/>
                        <a:chOff x="972456" y="689596"/>
                        <a:chExt cx="3106058" cy="5667661"/>
                      </a:xfrm>
                      <a:grpFill/>
                    </p:grpSpPr>
                    <p:sp>
                      <p:nvSpPr>
                        <p:cNvPr id="70" name="Rectangle 69"/>
                        <p:cNvSpPr/>
                        <p:nvPr/>
                      </p:nvSpPr>
                      <p:spPr>
                        <a:xfrm>
                          <a:off x="972456" y="689596"/>
                          <a:ext cx="3106058" cy="566766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71" name="Rectangle 70"/>
                        <p:cNvSpPr/>
                        <p:nvPr/>
                      </p:nvSpPr>
                      <p:spPr>
                        <a:xfrm>
                          <a:off x="1117600" y="914400"/>
                          <a:ext cx="2801257" cy="4891314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72" name="Rectangle 71"/>
                        <p:cNvSpPr/>
                        <p:nvPr/>
                      </p:nvSpPr>
                      <p:spPr>
                        <a:xfrm>
                          <a:off x="1251857" y="1137381"/>
                          <a:ext cx="1974990" cy="237354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73" name="Rectangle 72"/>
                        <p:cNvSpPr/>
                        <p:nvPr/>
                      </p:nvSpPr>
                      <p:spPr>
                        <a:xfrm>
                          <a:off x="1281455" y="4902103"/>
                          <a:ext cx="2501886" cy="19939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>
                            <a:solidFill>
                              <a:schemeClr val="dk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4" name="ZoneTexte 73"/>
                        <p:cNvSpPr txBox="1"/>
                        <p:nvPr/>
                      </p:nvSpPr>
                      <p:spPr>
                        <a:xfrm>
                          <a:off x="1260483" y="3720702"/>
                          <a:ext cx="2513229" cy="369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fr-FR" b="1" dirty="0" smtClean="0"/>
                            <a:t>Lieux alternatifs</a:t>
                          </a:r>
                          <a:endParaRPr lang="fr-FR" b="1" dirty="0"/>
                        </a:p>
                      </p:txBody>
                    </p:sp>
                    <p:sp>
                      <p:nvSpPr>
                        <p:cNvPr id="75" name="ZoneTexte 74"/>
                        <p:cNvSpPr txBox="1"/>
                        <p:nvPr/>
                      </p:nvSpPr>
                      <p:spPr>
                        <a:xfrm>
                          <a:off x="1202909" y="1068080"/>
                          <a:ext cx="2081998" cy="369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fr-FR" i="1" dirty="0" smtClean="0"/>
                            <a:t>Adresse saisie</a:t>
                          </a:r>
                          <a:endParaRPr lang="fr-FR" i="1" dirty="0"/>
                        </a:p>
                      </p:txBody>
                    </p:sp>
                    <p:sp>
                      <p:nvSpPr>
                        <p:cNvPr id="76" name="Rectangle à coins arrondis 75"/>
                        <p:cNvSpPr/>
                        <p:nvPr/>
                      </p:nvSpPr>
                      <p:spPr>
                        <a:xfrm>
                          <a:off x="2002971" y="5896431"/>
                          <a:ext cx="1157515" cy="319314"/>
                        </a:xfrm>
                        <a:prstGeom prst="roundRect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</p:grpSp>
                  <p:sp>
                    <p:nvSpPr>
                      <p:cNvPr id="69" name="ZoneTexte 68"/>
                      <p:cNvSpPr txBox="1"/>
                      <p:nvPr/>
                    </p:nvSpPr>
                    <p:spPr>
                      <a:xfrm>
                        <a:off x="854084" y="1211447"/>
                        <a:ext cx="2513229" cy="2139146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endParaRPr lang="fr-FR" sz="2800" dirty="0"/>
                      </a:p>
                    </p:txBody>
                  </p:sp>
                </p:grp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4831429" y="5054245"/>
                      <a:ext cx="2501886" cy="1993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4825541" y="5330967"/>
                      <a:ext cx="2501886" cy="1993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4748669" y="4409493"/>
                    <a:ext cx="251322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b="1" dirty="0" smtClean="0"/>
                      <a:t>Trajets alternatifs</a:t>
                    </a:r>
                    <a:endParaRPr lang="fr-FR" b="1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841107" y="3866759"/>
                    <a:ext cx="2501886" cy="199397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4840537" y="4164044"/>
                    <a:ext cx="2501886" cy="199397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chemeClr val="dk1"/>
                      </a:solidFill>
                    </a:endParaRPr>
                  </a:p>
                </p:txBody>
              </p:sp>
            </p:grpSp>
            <p:pic>
              <p:nvPicPr>
                <p:cNvPr id="60" name="Picture 10" descr="Résultat de recherche d'images pour &quot;carte maps avec plusieurs points&quot;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752" t="50707" r="41729" b="1183"/>
                <a:stretch/>
              </p:blipFill>
              <p:spPr bwMode="auto">
                <a:xfrm>
                  <a:off x="4833257" y="1411958"/>
                  <a:ext cx="2457669" cy="20645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4" name="Ellipse 23"/>
              <p:cNvSpPr/>
              <p:nvPr/>
            </p:nvSpPr>
            <p:spPr>
              <a:xfrm>
                <a:off x="5907314" y="296454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001612" y="918799"/>
                <a:ext cx="308430" cy="37045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6" name="Groupe 55"/>
            <p:cNvGrpSpPr/>
            <p:nvPr/>
          </p:nvGrpSpPr>
          <p:grpSpPr>
            <a:xfrm>
              <a:off x="8578993" y="555340"/>
              <a:ext cx="3106058" cy="5667661"/>
              <a:chOff x="8578993" y="555340"/>
              <a:chExt cx="3106058" cy="5667661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8578993" y="555340"/>
                <a:ext cx="3106058" cy="5667661"/>
                <a:chOff x="4523000" y="544453"/>
                <a:chExt cx="3106058" cy="5667661"/>
              </a:xfrm>
            </p:grpSpPr>
            <p:grpSp>
              <p:nvGrpSpPr>
                <p:cNvPr id="22" name="Groupe 21"/>
                <p:cNvGrpSpPr/>
                <p:nvPr/>
              </p:nvGrpSpPr>
              <p:grpSpPr>
                <a:xfrm>
                  <a:off x="4523000" y="544453"/>
                  <a:ext cx="3106058" cy="5667661"/>
                  <a:chOff x="4523000" y="544453"/>
                  <a:chExt cx="3106058" cy="5667661"/>
                </a:xfrm>
                <a:solidFill>
                  <a:schemeClr val="bg1"/>
                </a:solidFill>
              </p:grpSpPr>
              <p:grpSp>
                <p:nvGrpSpPr>
                  <p:cNvPr id="21" name="Groupe 20"/>
                  <p:cNvGrpSpPr/>
                  <p:nvPr/>
                </p:nvGrpSpPr>
                <p:grpSpPr>
                  <a:xfrm>
                    <a:off x="4523000" y="544453"/>
                    <a:ext cx="3106058" cy="5667661"/>
                    <a:chOff x="4523000" y="544453"/>
                    <a:chExt cx="3106058" cy="5667661"/>
                  </a:xfrm>
                  <a:grpFill/>
                </p:grpSpPr>
                <p:grpSp>
                  <p:nvGrpSpPr>
                    <p:cNvPr id="25" name="Groupe 24"/>
                    <p:cNvGrpSpPr/>
                    <p:nvPr/>
                  </p:nvGrpSpPr>
                  <p:grpSpPr>
                    <a:xfrm>
                      <a:off x="4523000" y="544453"/>
                      <a:ext cx="3106058" cy="5667661"/>
                      <a:chOff x="566056" y="384796"/>
                      <a:chExt cx="3106058" cy="5667661"/>
                    </a:xfrm>
                    <a:grpFill/>
                  </p:grpSpPr>
                  <p:grpSp>
                    <p:nvGrpSpPr>
                      <p:cNvPr id="26" name="Groupe 25"/>
                      <p:cNvGrpSpPr/>
                      <p:nvPr/>
                    </p:nvGrpSpPr>
                    <p:grpSpPr>
                      <a:xfrm>
                        <a:off x="566056" y="384796"/>
                        <a:ext cx="3106058" cy="5667661"/>
                        <a:chOff x="972456" y="689596"/>
                        <a:chExt cx="3106058" cy="5667661"/>
                      </a:xfrm>
                      <a:grpFill/>
                    </p:grpSpPr>
                    <p:sp>
                      <p:nvSpPr>
                        <p:cNvPr id="46" name="Rectangle 45"/>
                        <p:cNvSpPr/>
                        <p:nvPr/>
                      </p:nvSpPr>
                      <p:spPr>
                        <a:xfrm>
                          <a:off x="972456" y="689596"/>
                          <a:ext cx="3106058" cy="566766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34" name="Rectangle 33"/>
                        <p:cNvSpPr/>
                        <p:nvPr/>
                      </p:nvSpPr>
                      <p:spPr>
                        <a:xfrm>
                          <a:off x="1117600" y="914400"/>
                          <a:ext cx="2801257" cy="4891314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41" name="Rectangle 40"/>
                        <p:cNvSpPr/>
                        <p:nvPr/>
                      </p:nvSpPr>
                      <p:spPr>
                        <a:xfrm>
                          <a:off x="1281455" y="4902103"/>
                          <a:ext cx="2501886" cy="19939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>
                            <a:solidFill>
                              <a:schemeClr val="dk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ZoneTexte 42"/>
                        <p:cNvSpPr txBox="1"/>
                        <p:nvPr/>
                      </p:nvSpPr>
                      <p:spPr>
                        <a:xfrm>
                          <a:off x="1260483" y="3720702"/>
                          <a:ext cx="2513229" cy="369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fr-FR" b="1" dirty="0" smtClean="0"/>
                            <a:t>Indications</a:t>
                          </a:r>
                          <a:endParaRPr lang="fr-FR" b="1" dirty="0"/>
                        </a:p>
                      </p:txBody>
                    </p:sp>
                    <p:sp>
                      <p:nvSpPr>
                        <p:cNvPr id="47" name="Rectangle à coins arrondis 46"/>
                        <p:cNvSpPr/>
                        <p:nvPr/>
                      </p:nvSpPr>
                      <p:spPr>
                        <a:xfrm>
                          <a:off x="2002971" y="5896431"/>
                          <a:ext cx="1157515" cy="319314"/>
                        </a:xfrm>
                        <a:prstGeom prst="roundRect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</p:grpSp>
                  <p:sp>
                    <p:nvSpPr>
                      <p:cNvPr id="33" name="ZoneTexte 32"/>
                      <p:cNvSpPr txBox="1"/>
                      <p:nvPr/>
                    </p:nvSpPr>
                    <p:spPr>
                      <a:xfrm>
                        <a:off x="854084" y="1211447"/>
                        <a:ext cx="2513229" cy="2139146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endParaRPr lang="fr-FR" sz="2800" dirty="0"/>
                      </a:p>
                    </p:txBody>
                  </p:sp>
                </p:grp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4831429" y="5054245"/>
                      <a:ext cx="2501886" cy="1993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4825541" y="5330967"/>
                      <a:ext cx="2501886" cy="1993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2" name="Rectangle 51"/>
                  <p:cNvSpPr/>
                  <p:nvPr/>
                </p:nvSpPr>
                <p:spPr>
                  <a:xfrm>
                    <a:off x="4841107" y="3866759"/>
                    <a:ext cx="2501886" cy="199397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4840537" y="4164044"/>
                    <a:ext cx="2501886" cy="199397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chemeClr val="dk1"/>
                      </a:solidFill>
                    </a:endParaRPr>
                  </a:p>
                </p:txBody>
              </p:sp>
            </p:grpSp>
            <p:pic>
              <p:nvPicPr>
                <p:cNvPr id="1034" name="Picture 10" descr="Résultat de recherche d'images pour &quot;carte maps avec plusieurs points&quot;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75" t="50707" r="50989" b="1183"/>
                <a:stretch/>
              </p:blipFill>
              <p:spPr bwMode="auto">
                <a:xfrm>
                  <a:off x="4855778" y="1411958"/>
                  <a:ext cx="2422354" cy="20645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7" name="Rectangle 76"/>
              <p:cNvSpPr/>
              <p:nvPr/>
            </p:nvSpPr>
            <p:spPr>
              <a:xfrm>
                <a:off x="8896530" y="4445176"/>
                <a:ext cx="2501886" cy="199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10593995" y="296441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Forme libre 50"/>
              <p:cNvSpPr/>
              <p:nvPr/>
            </p:nvSpPr>
            <p:spPr>
              <a:xfrm>
                <a:off x="10485969" y="2177143"/>
                <a:ext cx="182031" cy="827314"/>
              </a:xfrm>
              <a:custGeom>
                <a:avLst/>
                <a:gdLst>
                  <a:gd name="connsiteX0" fmla="*/ 182031 w 182031"/>
                  <a:gd name="connsiteY0" fmla="*/ 827314 h 827314"/>
                  <a:gd name="connsiteX1" fmla="*/ 22374 w 182031"/>
                  <a:gd name="connsiteY1" fmla="*/ 203200 h 827314"/>
                  <a:gd name="connsiteX2" fmla="*/ 36888 w 182031"/>
                  <a:gd name="connsiteY2" fmla="*/ 159657 h 827314"/>
                  <a:gd name="connsiteX3" fmla="*/ 65917 w 182031"/>
                  <a:gd name="connsiteY3" fmla="*/ 116114 h 827314"/>
                  <a:gd name="connsiteX4" fmla="*/ 94945 w 182031"/>
                  <a:gd name="connsiteY4" fmla="*/ 0 h 82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31" h="827314">
                    <a:moveTo>
                      <a:pt x="182031" y="827314"/>
                    </a:moveTo>
                    <a:cubicBezTo>
                      <a:pt x="47732" y="390843"/>
                      <a:pt x="-44641" y="437758"/>
                      <a:pt x="22374" y="203200"/>
                    </a:cubicBezTo>
                    <a:cubicBezTo>
                      <a:pt x="26577" y="188489"/>
                      <a:pt x="30046" y="173341"/>
                      <a:pt x="36888" y="159657"/>
                    </a:cubicBezTo>
                    <a:cubicBezTo>
                      <a:pt x="44689" y="144055"/>
                      <a:pt x="56241" y="130628"/>
                      <a:pt x="65917" y="116114"/>
                    </a:cubicBezTo>
                    <a:cubicBezTo>
                      <a:pt x="98005" y="19849"/>
                      <a:pt x="94945" y="59627"/>
                      <a:pt x="94945" y="0"/>
                    </a:cubicBezTo>
                  </a:path>
                </a:pathLst>
              </a:cu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8849927" y="908896"/>
                <a:ext cx="20819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i="1" dirty="0" smtClean="0"/>
                  <a:t>Adresse saisie</a:t>
                </a:r>
                <a:endParaRPr lang="fr-FR" i="1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1019009" y="893871"/>
                <a:ext cx="308430" cy="37045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40798" y="973258"/>
                <a:ext cx="1909283" cy="2398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87" name="Picture 4" descr="Résultat de recherche d'images pour &quot;logo transport en commun&quot;"/>
            <p:cNvPicPr>
              <a:picLocks noChangeAspect="1" noChangeArrowheads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631" y="990179"/>
              <a:ext cx="236900" cy="236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4" descr="Résultat de recherche d'images pour &quot;logo transport en commun&quot;"/>
            <p:cNvPicPr>
              <a:picLocks noChangeAspect="1" noChangeArrowheads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1918" y="968852"/>
              <a:ext cx="236900" cy="236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Flèche vers le haut 56"/>
            <p:cNvSpPr/>
            <p:nvPr/>
          </p:nvSpPr>
          <p:spPr>
            <a:xfrm>
              <a:off x="8955312" y="3912236"/>
              <a:ext cx="116116" cy="121265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Virage 89"/>
            <p:cNvSpPr/>
            <p:nvPr/>
          </p:nvSpPr>
          <p:spPr>
            <a:xfrm>
              <a:off x="8955312" y="4197079"/>
              <a:ext cx="116116" cy="121265"/>
            </a:xfrm>
            <a:prstGeom prst="ben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Flèche vers le haut 90"/>
            <p:cNvSpPr/>
            <p:nvPr/>
          </p:nvSpPr>
          <p:spPr>
            <a:xfrm>
              <a:off x="8962572" y="4500062"/>
              <a:ext cx="116116" cy="121265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Flèche droite 91"/>
            <p:cNvSpPr/>
            <p:nvPr/>
          </p:nvSpPr>
          <p:spPr>
            <a:xfrm>
              <a:off x="8962572" y="4784905"/>
              <a:ext cx="116116" cy="1212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Flèche à angle droit 92"/>
            <p:cNvSpPr/>
            <p:nvPr/>
          </p:nvSpPr>
          <p:spPr>
            <a:xfrm>
              <a:off x="8955312" y="5102849"/>
              <a:ext cx="116116" cy="121265"/>
            </a:xfrm>
            <a:prstGeom prst="bent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Flèche droite 93"/>
            <p:cNvSpPr/>
            <p:nvPr/>
          </p:nvSpPr>
          <p:spPr>
            <a:xfrm>
              <a:off x="8955312" y="5387692"/>
              <a:ext cx="116116" cy="1212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6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mobile</a:t>
            </a: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12" descr="Résultat de recherche d'images pour &quot;logo velo&quot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5" y="1941055"/>
            <a:ext cx="472080" cy="3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Connecteur droit 81"/>
          <p:cNvCxnSpPr/>
          <p:nvPr/>
        </p:nvCxnSpPr>
        <p:spPr>
          <a:xfrm flipV="1">
            <a:off x="1018699" y="1693677"/>
            <a:ext cx="433662" cy="327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e 99"/>
          <p:cNvGrpSpPr/>
          <p:nvPr/>
        </p:nvGrpSpPr>
        <p:grpSpPr>
          <a:xfrm>
            <a:off x="650251" y="93794"/>
            <a:ext cx="10168269" cy="989710"/>
            <a:chOff x="427925" y="474392"/>
            <a:chExt cx="10168269" cy="989710"/>
          </a:xfrm>
        </p:grpSpPr>
        <p:grpSp>
          <p:nvGrpSpPr>
            <p:cNvPr id="101" name="Groupe 100"/>
            <p:cNvGrpSpPr/>
            <p:nvPr/>
          </p:nvGrpSpPr>
          <p:grpSpPr>
            <a:xfrm>
              <a:off x="1587348" y="474392"/>
              <a:ext cx="9008846" cy="989710"/>
              <a:chOff x="2679581" y="975967"/>
              <a:chExt cx="9008846" cy="989710"/>
            </a:xfrm>
          </p:grpSpPr>
          <p:pic>
            <p:nvPicPr>
              <p:cNvPr id="103" name="Picture 2" descr="Résultat de recherche d'images pour &quot;symbole pieton&quot;"/>
              <p:cNvPicPr>
                <a:picLocks noChangeAspect="1" noChangeArrowheads="1"/>
              </p:cNvPicPr>
              <p:nvPr/>
            </p:nvPicPr>
            <p:blipFill rotWithShape="1">
              <a:blip r:embed="rId2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5588" r="15357" b="6286"/>
              <a:stretch/>
            </p:blipFill>
            <p:spPr bwMode="auto">
              <a:xfrm>
                <a:off x="2679581" y="1162881"/>
                <a:ext cx="486228" cy="6113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6" descr="Résultat de recherche d'images pour &quot;logo voiture dessin&quot;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8717" y="975967"/>
                <a:ext cx="989710" cy="989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4" descr="Résultat de recherche d'images pour &quot;logo transport en commun&quot;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418" y="1040669"/>
                <a:ext cx="834163" cy="834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https://encrypted-tbn0.gstatic.com/images?q=tbn:ANd9GcTvmBQgWFkAmku3Rm-rf8iViK1miGLnLu9uM8MUprdoIx6q28xLfsjkqkk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8130" y="1140075"/>
                <a:ext cx="579251" cy="579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" name="Picture 12" descr="Résultat de recherche d'images pour &quot;logo velo&quot;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5" y="697898"/>
              <a:ext cx="907691" cy="63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30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78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Trebuchet MS</vt:lpstr>
      <vt:lpstr>Wingdings</vt:lpstr>
      <vt:lpstr>Wingdings 3</vt:lpstr>
      <vt:lpstr>Facette</vt:lpstr>
      <vt:lpstr>Hurry City</vt:lpstr>
      <vt:lpstr>Hurry City</vt:lpstr>
      <vt:lpstr>Hurry City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Hurry City</dc:title>
  <dc:creator>Anne Veyre de Soras</dc:creator>
  <cp:lastModifiedBy>Anne Veyre de Soras</cp:lastModifiedBy>
  <cp:revision>20</cp:revision>
  <dcterms:created xsi:type="dcterms:W3CDTF">2017-09-15T07:12:20Z</dcterms:created>
  <dcterms:modified xsi:type="dcterms:W3CDTF">2017-09-15T10:19:14Z</dcterms:modified>
</cp:coreProperties>
</file>