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Montserrat"/>
      <p:regular r:id="rId12"/>
      <p:bold r:id="rId13"/>
      <p:italic r:id="rId14"/>
      <p:boldItalic r:id="rId15"/>
    </p:embeddedFont>
    <p:embeddedFont>
      <p:font typeface="Lato"/>
      <p:regular r:id="rId16"/>
      <p:bold r:id="rId17"/>
      <p:italic r:id="rId18"/>
      <p:boldItalic r:id="rId19"/>
    </p:embeddedFont>
    <p:embeddedFont>
      <p:font typeface="Comfortaa"/>
      <p:regular r:id="rId20"/>
      <p:bold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Comfortaa-regular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font" Target="fonts/Comfortaa-bold.fntdata"/><Relationship Id="rId13" Type="http://schemas.openxmlformats.org/officeDocument/2006/relationships/font" Target="fonts/Montserrat-bold.fntdata"/><Relationship Id="rId12" Type="http://schemas.openxmlformats.org/officeDocument/2006/relationships/font" Target="fonts/Montserrat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-boldItalic.fntdata"/><Relationship Id="rId14" Type="http://schemas.openxmlformats.org/officeDocument/2006/relationships/font" Target="fonts/Montserrat-italic.fntdata"/><Relationship Id="rId17" Type="http://schemas.openxmlformats.org/officeDocument/2006/relationships/font" Target="fonts/Lato-bold.fntdata"/><Relationship Id="rId16" Type="http://schemas.openxmlformats.org/officeDocument/2006/relationships/font" Target="fonts/Lato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Lato-boldItalic.fntdata"/><Relationship Id="rId6" Type="http://schemas.openxmlformats.org/officeDocument/2006/relationships/slide" Target="slides/slide1.xml"/><Relationship Id="rId18" Type="http://schemas.openxmlformats.org/officeDocument/2006/relationships/font" Target="fonts/Lato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283a2ec95e4_0_5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283a2ec95e4_0_5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283a2ec95e4_0_5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283a2ec95e4_0_5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283a2ec95e4_0_5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283a2ec95e4_0_5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283a2ec95e4_0_5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283a2ec95e4_0_5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2841300cc2c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2841300cc2c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5400000">
            <a:off x="7500300" y="505"/>
            <a:ext cx="1643700" cy="1643700"/>
          </a:xfrm>
          <a:prstGeom prst="diagStripe">
            <a:avLst>
              <a:gd fmla="val 0" name="adj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490"/>
            <a:ext cx="5153705" cy="5134399"/>
            <a:chOff x="0" y="75"/>
            <a:chExt cx="5153705" cy="515295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fmla="val 58774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11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107" name="Google Shape;107;p1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1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1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1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11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1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1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1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1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11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1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11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11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11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5" name="Google Shape;125;p11"/>
          <p:cNvSpPr txBox="1"/>
          <p:nvPr>
            <p:ph hasCustomPrompt="1" type="title"/>
          </p:nvPr>
        </p:nvSpPr>
        <p:spPr>
          <a:xfrm>
            <a:off x="823850" y="1284675"/>
            <a:ext cx="47760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26" name="Google Shape;126;p11"/>
          <p:cNvSpPr txBox="1"/>
          <p:nvPr>
            <p:ph idx="1" type="body"/>
          </p:nvPr>
        </p:nvSpPr>
        <p:spPr>
          <a:xfrm>
            <a:off x="823850" y="2643124"/>
            <a:ext cx="4776000" cy="121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7" name="Google Shape;12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21" name="Google Shape;21;p3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" name="Google Shape;26;p3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Google Shape;30;p3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3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3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" name="Google Shape;36;p3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" name="Google Shape;37;p3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" name="Google Shape;38;p3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9" name="Google Shape;39;p3"/>
          <p:cNvSpPr txBox="1"/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0" name="Google Shape;40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4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43" name="Google Shape;43;p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6" name="Google Shape;46;p4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oogle Shape;49;p5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0" name="Google Shape;50;p5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5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3" name="Google Shape;53;p5"/>
          <p:cNvSpPr txBox="1"/>
          <p:nvPr>
            <p:ph idx="1" type="body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5"/>
          <p:cNvSpPr txBox="1"/>
          <p:nvPr>
            <p:ph idx="2" type="body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6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8" name="Google Shape;58;p6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6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0" name="Google Shape;60;p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1" name="Google Shape;6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7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64" name="Google Shape;64;p7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7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7"/>
          <p:cNvSpPr txBox="1"/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7" name="Google Shape;67;p7"/>
          <p:cNvSpPr txBox="1"/>
          <p:nvPr>
            <p:ph idx="1" type="body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8" name="Google Shape;6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8"/>
          <p:cNvGrpSpPr/>
          <p:nvPr/>
        </p:nvGrpSpPr>
        <p:grpSpPr>
          <a:xfrm>
            <a:off x="4406400" y="0"/>
            <a:ext cx="4737600" cy="5143500"/>
            <a:chOff x="4406400" y="0"/>
            <a:chExt cx="4737600" cy="5143500"/>
          </a:xfrm>
        </p:grpSpPr>
        <p:sp>
          <p:nvSpPr>
            <p:cNvPr id="71" name="Google Shape;71;p8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8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8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8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8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8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8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8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8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8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8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8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8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9" name="Google Shape;89;p8"/>
          <p:cNvSpPr txBox="1"/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0" name="Google Shape;9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9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93" name="Google Shape;93;p9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9"/>
          <p:cNvSpPr txBox="1"/>
          <p:nvPr>
            <p:ph type="title"/>
          </p:nvPr>
        </p:nvSpPr>
        <p:spPr>
          <a:xfrm>
            <a:off x="1297500" y="1658325"/>
            <a:ext cx="3036300" cy="175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96" name="Google Shape;96;p9"/>
          <p:cNvSpPr txBox="1"/>
          <p:nvPr>
            <p:ph idx="1" type="subTitle"/>
          </p:nvPr>
        </p:nvSpPr>
        <p:spPr>
          <a:xfrm>
            <a:off x="1297500" y="3538000"/>
            <a:ext cx="30363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97" name="Google Shape;97;p9"/>
          <p:cNvSpPr txBox="1"/>
          <p:nvPr>
            <p:ph idx="2" type="body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10"/>
          <p:cNvGrpSpPr/>
          <p:nvPr/>
        </p:nvGrpSpPr>
        <p:grpSpPr>
          <a:xfrm>
            <a:off x="0" y="4128572"/>
            <a:ext cx="698925" cy="684657"/>
            <a:chOff x="0" y="3785672"/>
            <a:chExt cx="698925" cy="684657"/>
          </a:xfrm>
        </p:grpSpPr>
        <p:sp>
          <p:nvSpPr>
            <p:cNvPr id="101" name="Google Shape;101;p10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10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10"/>
          <p:cNvSpPr txBox="1"/>
          <p:nvPr>
            <p:ph idx="1" type="body"/>
          </p:nvPr>
        </p:nvSpPr>
        <p:spPr>
          <a:xfrm>
            <a:off x="812725" y="4305375"/>
            <a:ext cx="6936000" cy="52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4" name="Google Shape;10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focus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3"/>
          <p:cNvSpPr txBox="1"/>
          <p:nvPr>
            <p:ph type="ctrTitle"/>
          </p:nvPr>
        </p:nvSpPr>
        <p:spPr>
          <a:xfrm>
            <a:off x="2474350" y="120900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solidFill>
                  <a:srgbClr val="C9DAF8"/>
                </a:solidFill>
              </a:rPr>
              <a:t>Notre entreprise : </a:t>
            </a:r>
            <a:endParaRPr sz="1600">
              <a:solidFill>
                <a:srgbClr val="C9DAF8"/>
              </a:solidFill>
            </a:endParaRPr>
          </a:p>
        </p:txBody>
      </p:sp>
      <p:sp>
        <p:nvSpPr>
          <p:cNvPr id="135" name="Google Shape;135;p13"/>
          <p:cNvSpPr txBox="1"/>
          <p:nvPr>
            <p:ph idx="1" type="subTitle"/>
          </p:nvPr>
        </p:nvSpPr>
        <p:spPr>
          <a:xfrm>
            <a:off x="5508325" y="3407925"/>
            <a:ext cx="34707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C9DAF8"/>
                </a:solidFill>
                <a:latin typeface="Comfortaa"/>
                <a:ea typeface="Comfortaa"/>
                <a:cs typeface="Comfortaa"/>
                <a:sym typeface="Comfortaa"/>
              </a:rPr>
              <a:t>Notre produit : </a:t>
            </a:r>
            <a:endParaRPr>
              <a:solidFill>
                <a:srgbClr val="C9DAF8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136" name="Google Shape;13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97876" y="120900"/>
            <a:ext cx="4428675" cy="2635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001400" y="3407925"/>
            <a:ext cx="1925150" cy="1642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CFE2F3"/>
                </a:solidFill>
              </a:rPr>
              <a:t>PRÉSENTATION DE L’ÉQUIPE</a:t>
            </a:r>
            <a:endParaRPr>
              <a:solidFill>
                <a:srgbClr val="CFE2F3"/>
              </a:solidFill>
            </a:endParaRPr>
          </a:p>
        </p:txBody>
      </p:sp>
      <p:sp>
        <p:nvSpPr>
          <p:cNvPr id="143" name="Google Shape;143;p14"/>
          <p:cNvSpPr txBox="1"/>
          <p:nvPr>
            <p:ph idx="1" type="body"/>
          </p:nvPr>
        </p:nvSpPr>
        <p:spPr>
          <a:xfrm>
            <a:off x="1297500" y="1575975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solidFill>
                  <a:srgbClr val="CFE2F3"/>
                </a:solidFill>
              </a:rPr>
              <a:t>L’équipe technique :</a:t>
            </a:r>
            <a:endParaRPr sz="1600">
              <a:solidFill>
                <a:srgbClr val="CFE2F3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>
                <a:solidFill>
                  <a:srgbClr val="3D85C6"/>
                </a:solidFill>
              </a:rPr>
              <a:t>Alexandre Bouvier, Corentin Branly</a:t>
            </a:r>
            <a:endParaRPr>
              <a:solidFill>
                <a:srgbClr val="3D85C6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 sz="1600">
                <a:solidFill>
                  <a:srgbClr val="CFE2F3"/>
                </a:solidFill>
              </a:rPr>
              <a:t>L’équipe </a:t>
            </a:r>
            <a:r>
              <a:rPr lang="fr" sz="1600">
                <a:solidFill>
                  <a:srgbClr val="CFE2F3"/>
                </a:solidFill>
              </a:rPr>
              <a:t>Business</a:t>
            </a:r>
            <a:r>
              <a:rPr lang="fr" sz="1600">
                <a:solidFill>
                  <a:srgbClr val="CFE2F3"/>
                </a:solidFill>
              </a:rPr>
              <a:t> plan : </a:t>
            </a:r>
            <a:endParaRPr sz="1600">
              <a:solidFill>
                <a:srgbClr val="CFE2F3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>
                <a:solidFill>
                  <a:srgbClr val="3D85C6"/>
                </a:solidFill>
              </a:rPr>
              <a:t>Maël Cam, Maxime Bourges</a:t>
            </a:r>
            <a:endParaRPr>
              <a:solidFill>
                <a:srgbClr val="3D85C6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 sz="1600">
                <a:solidFill>
                  <a:srgbClr val="CFE2F3"/>
                </a:solidFill>
              </a:rPr>
              <a:t>L’équipe communication</a:t>
            </a:r>
            <a:endParaRPr sz="1600">
              <a:solidFill>
                <a:srgbClr val="CFE2F3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fr">
                <a:solidFill>
                  <a:srgbClr val="3D85C6"/>
                </a:solidFill>
              </a:rPr>
              <a:t>Simon Dandres, Mohammed Elmadi</a:t>
            </a:r>
            <a:endParaRPr>
              <a:solidFill>
                <a:srgbClr val="3D85C6"/>
              </a:solidFill>
            </a:endParaRPr>
          </a:p>
        </p:txBody>
      </p:sp>
      <p:sp>
        <p:nvSpPr>
          <p:cNvPr id="144" name="Google Shape;144;p14"/>
          <p:cNvSpPr txBox="1"/>
          <p:nvPr/>
        </p:nvSpPr>
        <p:spPr>
          <a:xfrm>
            <a:off x="5238400" y="2353350"/>
            <a:ext cx="42300" cy="21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45" name="Google Shape;145;p14"/>
          <p:cNvSpPr txBox="1"/>
          <p:nvPr/>
        </p:nvSpPr>
        <p:spPr>
          <a:xfrm>
            <a:off x="4860900" y="1951800"/>
            <a:ext cx="3475500" cy="123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solidFill>
                  <a:srgbClr val="CFE2F3"/>
                </a:solidFill>
                <a:latin typeface="Lato"/>
                <a:ea typeface="Lato"/>
                <a:cs typeface="Lato"/>
                <a:sym typeface="Lato"/>
              </a:rPr>
              <a:t>Chef d’équipe : </a:t>
            </a:r>
            <a:endParaRPr sz="1600">
              <a:solidFill>
                <a:srgbClr val="CFE2F3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300">
                <a:solidFill>
                  <a:srgbClr val="3D85C6"/>
                </a:solidFill>
                <a:latin typeface="Lato"/>
                <a:ea typeface="Lato"/>
                <a:cs typeface="Lato"/>
                <a:sym typeface="Lato"/>
              </a:rPr>
              <a:t>Chloé Chopin</a:t>
            </a:r>
            <a:endParaRPr sz="1300">
              <a:solidFill>
                <a:srgbClr val="3D85C6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5"/>
          <p:cNvSpPr txBox="1"/>
          <p:nvPr>
            <p:ph type="title"/>
          </p:nvPr>
        </p:nvSpPr>
        <p:spPr>
          <a:xfrm>
            <a:off x="1297500" y="360025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fr" sz="2716">
                <a:solidFill>
                  <a:srgbClr val="CFE2F3"/>
                </a:solidFill>
                <a:latin typeface="Arial"/>
                <a:ea typeface="Arial"/>
                <a:cs typeface="Arial"/>
                <a:sym typeface="Arial"/>
              </a:rPr>
              <a:t>Comment produire votre propre électricité tout en préservant la planète à moindre coût ?</a:t>
            </a:r>
            <a:endParaRPr sz="2716">
              <a:solidFill>
                <a:srgbClr val="CFE2F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50">
              <a:solidFill>
                <a:srgbClr val="C9DAF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15"/>
          <p:cNvSpPr txBox="1"/>
          <p:nvPr>
            <p:ph idx="1" type="body"/>
          </p:nvPr>
        </p:nvSpPr>
        <p:spPr>
          <a:xfrm>
            <a:off x="723875" y="191130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800">
                <a:solidFill>
                  <a:srgbClr val="9FC5E8"/>
                </a:solidFill>
              </a:rPr>
              <a:t>Notre Pitch ⇒ </a:t>
            </a:r>
            <a:r>
              <a:rPr lang="fr" sz="2800">
                <a:solidFill>
                  <a:srgbClr val="9FC5E8"/>
                </a:solidFill>
              </a:rPr>
              <a:t>HYDROKIT : </a:t>
            </a:r>
            <a:endParaRPr sz="2800">
              <a:solidFill>
                <a:srgbClr val="9FC5E8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rgbClr val="9FC5E8"/>
              </a:solidFill>
            </a:endParaRPr>
          </a:p>
        </p:txBody>
      </p:sp>
      <p:pic>
        <p:nvPicPr>
          <p:cNvPr id="152" name="Google Shape;152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29975" y="2066675"/>
            <a:ext cx="3047375" cy="26004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CFE2F3"/>
                </a:solidFill>
              </a:rPr>
              <a:t>Equipe technique</a:t>
            </a:r>
            <a:endParaRPr>
              <a:solidFill>
                <a:srgbClr val="CFE2F3"/>
              </a:solidFill>
            </a:endParaRPr>
          </a:p>
        </p:txBody>
      </p:sp>
      <p:sp>
        <p:nvSpPr>
          <p:cNvPr id="158" name="Google Shape;158;p16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solidFill>
                  <a:srgbClr val="3D85C6"/>
                </a:solidFill>
              </a:rPr>
              <a:t>La puissance électrique délivrée par le turbo-alternateur dépend de 3 paramètres:</a:t>
            </a:r>
            <a:endParaRPr sz="1600">
              <a:solidFill>
                <a:srgbClr val="3D85C6"/>
              </a:solidFill>
            </a:endParaRPr>
          </a:p>
          <a:p>
            <a:pPr indent="-330200" lvl="0" marL="457200" rtl="0" algn="l">
              <a:spcBef>
                <a:spcPts val="1200"/>
              </a:spcBef>
              <a:spcAft>
                <a:spcPts val="0"/>
              </a:spcAft>
              <a:buClr>
                <a:srgbClr val="FFFFFF"/>
              </a:buClr>
              <a:buSzPts val="1600"/>
              <a:buChar char="-"/>
            </a:pPr>
            <a:r>
              <a:rPr lang="fr" sz="1600">
                <a:solidFill>
                  <a:srgbClr val="FFFFFF"/>
                </a:solidFill>
              </a:rPr>
              <a:t>La superficie du toit</a:t>
            </a:r>
            <a:endParaRPr sz="1600">
              <a:solidFill>
                <a:srgbClr val="FFFFFF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Char char="-"/>
            </a:pPr>
            <a:r>
              <a:rPr lang="fr" sz="1600">
                <a:solidFill>
                  <a:srgbClr val="FFFFFF"/>
                </a:solidFill>
              </a:rPr>
              <a:t>La hauteur de chute d’eau</a:t>
            </a:r>
            <a:endParaRPr sz="1600">
              <a:solidFill>
                <a:srgbClr val="FFFFFF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Char char="-"/>
            </a:pPr>
            <a:r>
              <a:rPr lang="fr" sz="1600">
                <a:solidFill>
                  <a:srgbClr val="FFFFFF"/>
                </a:solidFill>
              </a:rPr>
              <a:t>L’intensité de la pluie</a:t>
            </a:r>
            <a:endParaRPr sz="16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fr" sz="1600">
                <a:solidFill>
                  <a:srgbClr val="3D85C6"/>
                </a:solidFill>
              </a:rPr>
              <a:t>En moyenne, on peut produire entre 5 et 15W par temps de pluie. Cela suffit pour recharger un téléphone portable.</a:t>
            </a:r>
            <a:endParaRPr sz="1600">
              <a:solidFill>
                <a:srgbClr val="3D85C6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7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 u="sng">
                <a:solidFill>
                  <a:srgbClr val="F3F3F3"/>
                </a:solidFill>
              </a:rPr>
              <a:t>Business plan</a:t>
            </a:r>
            <a:endParaRPr u="sng">
              <a:solidFill>
                <a:srgbClr val="F3F3F3"/>
              </a:solidFill>
            </a:endParaRPr>
          </a:p>
        </p:txBody>
      </p:sp>
      <p:sp>
        <p:nvSpPr>
          <p:cNvPr id="164" name="Google Shape;164;p17"/>
          <p:cNvSpPr txBox="1"/>
          <p:nvPr>
            <p:ph idx="1" type="body"/>
          </p:nvPr>
        </p:nvSpPr>
        <p:spPr>
          <a:xfrm>
            <a:off x="1297500" y="1058750"/>
            <a:ext cx="7038900" cy="368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fr" u="sng">
                <a:solidFill>
                  <a:srgbClr val="00FFFF"/>
                </a:solidFill>
              </a:rPr>
              <a:t>Partenaires :</a:t>
            </a:r>
            <a:r>
              <a:rPr lang="fr"/>
              <a:t> </a:t>
            </a:r>
            <a:r>
              <a:rPr lang="fr">
                <a:solidFill>
                  <a:srgbClr val="00FFFF"/>
                </a:solidFill>
              </a:rPr>
              <a:t>Leroy Merlin</a:t>
            </a:r>
            <a:r>
              <a:rPr lang="fr"/>
              <a:t> (fournisseur) et </a:t>
            </a:r>
            <a:r>
              <a:rPr lang="fr">
                <a:solidFill>
                  <a:srgbClr val="00FFFF"/>
                </a:solidFill>
              </a:rPr>
              <a:t>Hybster</a:t>
            </a:r>
            <a:r>
              <a:rPr lang="fr"/>
              <a:t> (impression 3D)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1150" lvl="0" marL="457200" rtl="0" algn="l">
              <a:spcBef>
                <a:spcPts val="1200"/>
              </a:spcBef>
              <a:spcAft>
                <a:spcPts val="0"/>
              </a:spcAft>
              <a:buSzPts val="1300"/>
              <a:buChar char="-"/>
            </a:pPr>
            <a:r>
              <a:rPr lang="fr"/>
              <a:t>Ventes en grandes surfaces et sur notre site internet raintech.fr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1150" lvl="0" marL="457200" rtl="0" algn="l">
              <a:spcBef>
                <a:spcPts val="1200"/>
              </a:spcBef>
              <a:spcAft>
                <a:spcPts val="0"/>
              </a:spcAft>
              <a:buSzPts val="1300"/>
              <a:buChar char="-"/>
            </a:pPr>
            <a:r>
              <a:rPr lang="fr"/>
              <a:t>Pour les particuliers ayant une gouttière et pour les constructeurs immobiliers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1150" lvl="0" marL="457200" rtl="0" algn="l">
              <a:spcBef>
                <a:spcPts val="1200"/>
              </a:spcBef>
              <a:spcAft>
                <a:spcPts val="0"/>
              </a:spcAft>
              <a:buSzPts val="1300"/>
              <a:buChar char="-"/>
            </a:pPr>
            <a:r>
              <a:rPr lang="fr" u="sng">
                <a:solidFill>
                  <a:srgbClr val="FF0000"/>
                </a:solidFill>
              </a:rPr>
              <a:t>Structure des coûts :</a:t>
            </a:r>
            <a:r>
              <a:rPr lang="fr"/>
              <a:t> 622 250€/an pour 10 000 Hydrokits vendus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1150" lvl="0" marL="457200" rtl="0" algn="l">
              <a:spcBef>
                <a:spcPts val="1200"/>
              </a:spcBef>
              <a:spcAft>
                <a:spcPts val="0"/>
              </a:spcAft>
              <a:buSzPts val="1300"/>
              <a:buChar char="-"/>
            </a:pPr>
            <a:r>
              <a:rPr lang="fr" u="sng">
                <a:solidFill>
                  <a:srgbClr val="00FF00"/>
                </a:solidFill>
              </a:rPr>
              <a:t>Source de revenu :</a:t>
            </a:r>
            <a:r>
              <a:rPr lang="fr"/>
              <a:t> jusqu’à 798 000€ la première année pour 10 000 Hydrokits vendus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8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 sz="3800">
                <a:solidFill>
                  <a:srgbClr val="CFE2F3"/>
                </a:solidFill>
              </a:rPr>
              <a:t>Merci de nous avoir écouté !</a:t>
            </a:r>
            <a:endParaRPr sz="4000">
              <a:solidFill>
                <a:srgbClr val="CFE2F3"/>
              </a:solidFill>
            </a:endParaRPr>
          </a:p>
        </p:txBody>
      </p:sp>
      <p:sp>
        <p:nvSpPr>
          <p:cNvPr id="170" name="Google Shape;170;p18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71" name="Google Shape;171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68539" y="1506650"/>
            <a:ext cx="5096825" cy="3033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