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307" r:id="rId2"/>
    <p:sldId id="258" r:id="rId3"/>
    <p:sldId id="259" r:id="rId4"/>
    <p:sldId id="308" r:id="rId5"/>
    <p:sldId id="312" r:id="rId6"/>
    <p:sldId id="309" r:id="rId7"/>
    <p:sldId id="311" r:id="rId8"/>
    <p:sldId id="284" r:id="rId9"/>
  </p:sldIdLst>
  <p:sldSz cx="9144000" cy="5143500" type="screen16x9"/>
  <p:notesSz cx="6858000" cy="9144000"/>
  <p:embeddedFontLst>
    <p:embeddedFont>
      <p:font typeface="Advent Pro" panose="020B060402020202020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56CAC-D37B-452C-B728-AA0DE3726C18}" v="44" dt="2023-10-10T11:08:31.336"/>
  </p1510:revLst>
</p1510:revInfo>
</file>

<file path=ppt/tableStyles.xml><?xml version="1.0" encoding="utf-8"?>
<a:tblStyleLst xmlns:a="http://schemas.openxmlformats.org/drawingml/2006/main" def="{099192FF-EA83-4463-9909-AB9E5DCF18A3}">
  <a:tblStyle styleId="{099192FF-EA83-4463-9909-AB9E5DCF1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8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b5a0b769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b5a0b769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5a0b769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b5a0b769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4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6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7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6ba8e432a2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6ba8e432a2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3404" y="1130675"/>
            <a:ext cx="361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3400" y="3372625"/>
            <a:ext cx="361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7800" y="1283075"/>
            <a:ext cx="389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47800" y="3372625"/>
            <a:ext cx="29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347800" y="1262375"/>
            <a:ext cx="1913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578375" y="2125700"/>
            <a:ext cx="2666400" cy="19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30" name="Google Shape;30;p7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10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1186513" y="187427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1186513" y="3291775"/>
            <a:ext cx="1604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2"/>
          </p:nvPr>
        </p:nvSpPr>
        <p:spPr>
          <a:xfrm>
            <a:off x="2908602" y="187427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3"/>
          </p:nvPr>
        </p:nvSpPr>
        <p:spPr>
          <a:xfrm>
            <a:off x="2908602" y="3291775"/>
            <a:ext cx="1604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4"/>
          </p:nvPr>
        </p:nvSpPr>
        <p:spPr>
          <a:xfrm>
            <a:off x="4630692" y="187427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4630692" y="3291775"/>
            <a:ext cx="1604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/>
          </p:nvPr>
        </p:nvSpPr>
        <p:spPr>
          <a:xfrm>
            <a:off x="6352782" y="187427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7"/>
          </p:nvPr>
        </p:nvSpPr>
        <p:spPr>
          <a:xfrm>
            <a:off x="6352782" y="3291775"/>
            <a:ext cx="1604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8" hasCustomPrompt="1"/>
          </p:nvPr>
        </p:nvSpPr>
        <p:spPr>
          <a:xfrm>
            <a:off x="955525" y="105700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 hasCustomPrompt="1"/>
          </p:nvPr>
        </p:nvSpPr>
        <p:spPr>
          <a:xfrm>
            <a:off x="2677600" y="105700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4399700" y="105700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21775" y="105700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28" name="Google Shape;128;p23"/>
          <p:cNvCxnSpPr/>
          <p:nvPr/>
        </p:nvCxnSpPr>
        <p:spPr>
          <a:xfrm>
            <a:off x="4309800" y="159770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2669850" y="1791275"/>
            <a:ext cx="38043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3017400" y="3634450"/>
            <a:ext cx="3109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FF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9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FzFfqT6fQ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youtu.be/WGFzFfqT6fQ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FzFfqT6fQ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30"/>
          <p:cNvCxnSpPr/>
          <p:nvPr/>
        </p:nvCxnSpPr>
        <p:spPr>
          <a:xfrm>
            <a:off x="407000" y="3183275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 9" descr="Une image contenant Police, texte, Graphique, carte de visite&#10;&#10;Description générée automatiquement">
            <a:extLst>
              <a:ext uri="{FF2B5EF4-FFF2-40B4-BE49-F238E27FC236}">
                <a16:creationId xmlns:a16="http://schemas.microsoft.com/office/drawing/2014/main" id="{1D891095-A073-741C-BB03-F20CFF91E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32707" r="11124" b="31675"/>
          <a:stretch/>
        </p:blipFill>
        <p:spPr>
          <a:xfrm>
            <a:off x="208466" y="3566891"/>
            <a:ext cx="4236720" cy="1238734"/>
          </a:xfrm>
          <a:prstGeom prst="rect">
            <a:avLst/>
          </a:prstGeom>
          <a:ln w="5715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Google Shape;155;p30">
            <a:extLst>
              <a:ext uri="{FF2B5EF4-FFF2-40B4-BE49-F238E27FC236}">
                <a16:creationId xmlns:a16="http://schemas.microsoft.com/office/drawing/2014/main" id="{939607E1-5A9A-2BFD-33D9-C06FDC8719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1940" y="1130675"/>
            <a:ext cx="397002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SOUTENANCE FINALE</a:t>
            </a:r>
            <a:endParaRPr dirty="0"/>
          </a:p>
        </p:txBody>
      </p:sp>
      <p:pic>
        <p:nvPicPr>
          <p:cNvPr id="17" name="Image 16" descr="Une image contenant Graphique, dessin humoristique, graphisme, clipart&#10;&#10;Description générée automatiquement">
            <a:extLst>
              <a:ext uri="{FF2B5EF4-FFF2-40B4-BE49-F238E27FC236}">
                <a16:creationId xmlns:a16="http://schemas.microsoft.com/office/drawing/2014/main" id="{0EE453F6-A5D8-C656-9755-FAF327144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37" y="893508"/>
            <a:ext cx="5012123" cy="3912117"/>
          </a:xfrm>
          <a:prstGeom prst="rect">
            <a:avLst/>
          </a:prstGeom>
        </p:spPr>
      </p:pic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7209922A-CD8D-3D9E-111D-554544D8F8AC}"/>
              </a:ext>
            </a:extLst>
          </p:cNvPr>
          <p:cNvSpPr txBox="1">
            <a:spLocks/>
          </p:cNvSpPr>
          <p:nvPr/>
        </p:nvSpPr>
        <p:spPr>
          <a:xfrm>
            <a:off x="7826681" y="3661200"/>
            <a:ext cx="1932694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accen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fr-FR" sz="2000" dirty="0"/>
              <a:t>Groupe 24</a:t>
            </a:r>
          </a:p>
        </p:txBody>
      </p:sp>
    </p:spTree>
    <p:extLst>
      <p:ext uri="{BB962C8B-B14F-4D97-AF65-F5344CB8AC3E}">
        <p14:creationId xmlns:p14="http://schemas.microsoft.com/office/powerpoint/2010/main" val="333298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075361" y="3188810"/>
            <a:ext cx="1932694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</a:t>
            </a:r>
            <a:endParaRPr dirty="0"/>
          </a:p>
        </p:txBody>
      </p:sp>
      <p:sp>
        <p:nvSpPr>
          <p:cNvPr id="266" name="Google Shape;266;p32"/>
          <p:cNvSpPr txBox="1">
            <a:spLocks noGrp="1"/>
          </p:cNvSpPr>
          <p:nvPr>
            <p:ph type="title" idx="2"/>
          </p:nvPr>
        </p:nvSpPr>
        <p:spPr>
          <a:xfrm>
            <a:off x="2939080" y="3192910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POC</a:t>
            </a:r>
            <a:endParaRPr dirty="0"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 idx="4"/>
          </p:nvPr>
        </p:nvSpPr>
        <p:spPr>
          <a:xfrm>
            <a:off x="4661172" y="334493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ASPECT TECHNIQUE</a:t>
            </a:r>
            <a:endParaRPr dirty="0"/>
          </a:p>
        </p:txBody>
      </p:sp>
      <p:sp>
        <p:nvSpPr>
          <p:cNvPr id="270" name="Google Shape;270;p32"/>
          <p:cNvSpPr/>
          <p:nvPr/>
        </p:nvSpPr>
        <p:spPr>
          <a:xfrm>
            <a:off x="1427605" y="2234585"/>
            <a:ext cx="1183500" cy="132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3149693" y="2234585"/>
            <a:ext cx="1183500" cy="132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4871755" y="2234585"/>
            <a:ext cx="1183500" cy="132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6593855" y="2234585"/>
            <a:ext cx="1183500" cy="132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title" idx="6"/>
          </p:nvPr>
        </p:nvSpPr>
        <p:spPr>
          <a:xfrm>
            <a:off x="6383262" y="3344935"/>
            <a:ext cx="1604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BUSINESS MODEL</a:t>
            </a:r>
          </a:p>
        </p:txBody>
      </p:sp>
      <p:sp>
        <p:nvSpPr>
          <p:cNvPr id="276" name="Google Shape;276;p32"/>
          <p:cNvSpPr txBox="1">
            <a:spLocks noGrp="1"/>
          </p:cNvSpPr>
          <p:nvPr>
            <p:ph type="title" idx="8"/>
          </p:nvPr>
        </p:nvSpPr>
        <p:spPr>
          <a:xfrm>
            <a:off x="986005" y="252766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FF3"/>
                </a:solidFill>
              </a:rPr>
              <a:t>01</a:t>
            </a:r>
            <a:endParaRPr>
              <a:solidFill>
                <a:srgbClr val="F6FFF3"/>
              </a:solidFill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title" idx="9"/>
          </p:nvPr>
        </p:nvSpPr>
        <p:spPr>
          <a:xfrm>
            <a:off x="2708080" y="252766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FF3"/>
                </a:solidFill>
              </a:rPr>
              <a:t>02</a:t>
            </a:r>
            <a:endParaRPr>
              <a:solidFill>
                <a:srgbClr val="F6FFF3"/>
              </a:solidFill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 idx="13"/>
          </p:nvPr>
        </p:nvSpPr>
        <p:spPr>
          <a:xfrm>
            <a:off x="4430180" y="252766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FF3"/>
                </a:solidFill>
              </a:rPr>
              <a:t>03</a:t>
            </a:r>
            <a:endParaRPr>
              <a:solidFill>
                <a:srgbClr val="F6FFF3"/>
              </a:solidFill>
            </a:endParaRPr>
          </a:p>
        </p:txBody>
      </p:sp>
      <p:sp>
        <p:nvSpPr>
          <p:cNvPr id="279" name="Google Shape;279;p32"/>
          <p:cNvSpPr txBox="1">
            <a:spLocks noGrp="1"/>
          </p:cNvSpPr>
          <p:nvPr>
            <p:ph type="title" idx="14"/>
          </p:nvPr>
        </p:nvSpPr>
        <p:spPr>
          <a:xfrm>
            <a:off x="6152255" y="2527660"/>
            <a:ext cx="2066700" cy="14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FF3"/>
                </a:solidFill>
              </a:rPr>
              <a:t>04</a:t>
            </a:r>
            <a:endParaRPr>
              <a:solidFill>
                <a:srgbClr val="F6FFF3"/>
              </a:solidFill>
            </a:endParaRPr>
          </a:p>
        </p:txBody>
      </p:sp>
      <p:pic>
        <p:nvPicPr>
          <p:cNvPr id="10" name="Image 9" descr="Une image contenant Police, texte, Graphique, carte de visite&#10;&#10;Description générée automatiquement">
            <a:extLst>
              <a:ext uri="{FF2B5EF4-FFF2-40B4-BE49-F238E27FC236}">
                <a16:creationId xmlns:a16="http://schemas.microsoft.com/office/drawing/2014/main" id="{A4DC6E6A-7512-D52D-69BF-92419DC61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32707" r="11124" b="31675"/>
          <a:stretch/>
        </p:blipFill>
        <p:spPr>
          <a:xfrm>
            <a:off x="1616837" y="295831"/>
            <a:ext cx="5853890" cy="1711563"/>
          </a:xfrm>
          <a:prstGeom prst="rect">
            <a:avLst/>
          </a:prstGeom>
          <a:ln w="57150">
            <a:noFill/>
          </a:ln>
          <a:effectLst/>
        </p:spPr>
      </p:pic>
      <p:pic>
        <p:nvPicPr>
          <p:cNvPr id="11" name="Image 10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1A9EAE18-0561-FF0A-0EE8-D6C4658F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 humoristique, Graphique, illustration, clipart&#10;&#10;Description générée automatiquement">
            <a:extLst>
              <a:ext uri="{FF2B5EF4-FFF2-40B4-BE49-F238E27FC236}">
                <a16:creationId xmlns:a16="http://schemas.microsoft.com/office/drawing/2014/main" id="{42F73DF8-E9F0-F61F-F9B8-4CF9E91E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755" y="1320066"/>
            <a:ext cx="3657030" cy="29824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067984-9137-D9E1-F616-D1F775A76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3" y="-228965"/>
            <a:ext cx="2042337" cy="1457070"/>
          </a:xfrm>
          <a:prstGeom prst="rect">
            <a:avLst/>
          </a:prstGeom>
        </p:spPr>
      </p:pic>
      <p:sp>
        <p:nvSpPr>
          <p:cNvPr id="9" name="Google Shape;377;p35">
            <a:extLst>
              <a:ext uri="{FF2B5EF4-FFF2-40B4-BE49-F238E27FC236}">
                <a16:creationId xmlns:a16="http://schemas.microsoft.com/office/drawing/2014/main" id="{377BC4A7-D507-7E87-C498-6E75F9B70A48}"/>
              </a:ext>
            </a:extLst>
          </p:cNvPr>
          <p:cNvSpPr txBox="1">
            <a:spLocks/>
          </p:cNvSpPr>
          <p:nvPr/>
        </p:nvSpPr>
        <p:spPr>
          <a:xfrm>
            <a:off x="6780360" y="-355105"/>
            <a:ext cx="2914500" cy="107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accen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l"/>
            <a:r>
              <a:rPr lang="fr-FR" sz="3200"/>
              <a:t>INTRODUCTION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C2DC2-9761-295A-1773-2866375F0C74}"/>
              </a:ext>
            </a:extLst>
          </p:cNvPr>
          <p:cNvSpPr/>
          <p:nvPr/>
        </p:nvSpPr>
        <p:spPr>
          <a:xfrm>
            <a:off x="4251960" y="842540"/>
            <a:ext cx="685800" cy="277600"/>
          </a:xfrm>
          <a:prstGeom prst="rect">
            <a:avLst/>
          </a:prstGeom>
          <a:solidFill>
            <a:srgbClr val="F6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B11A143B-A1EE-224C-0D58-14DEA1978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sp>
        <p:nvSpPr>
          <p:cNvPr id="3" name="Google Shape;1149;p51">
            <a:extLst>
              <a:ext uri="{FF2B5EF4-FFF2-40B4-BE49-F238E27FC236}">
                <a16:creationId xmlns:a16="http://schemas.microsoft.com/office/drawing/2014/main" id="{8961293A-7AF9-E0D5-4053-E40AB706A80A}"/>
              </a:ext>
            </a:extLst>
          </p:cNvPr>
          <p:cNvSpPr txBox="1">
            <a:spLocks/>
          </p:cNvSpPr>
          <p:nvPr/>
        </p:nvSpPr>
        <p:spPr>
          <a:xfrm>
            <a:off x="675990" y="1329270"/>
            <a:ext cx="4715130" cy="316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Thermostat intelligent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des conditions internes, des </a:t>
            </a:r>
            <a:r>
              <a:rPr lang="en-US" dirty="0" err="1"/>
              <a:t>comportements</a:t>
            </a:r>
            <a:r>
              <a:rPr lang="en-US" dirty="0"/>
              <a:t>, des </a:t>
            </a:r>
            <a:r>
              <a:rPr lang="en-US" dirty="0" err="1"/>
              <a:t>prévisions</a:t>
            </a:r>
            <a:r>
              <a:rPr lang="en-US" dirty="0"/>
              <a:t> </a:t>
            </a:r>
            <a:r>
              <a:rPr lang="en-US" dirty="0" err="1"/>
              <a:t>météorologiques</a:t>
            </a:r>
            <a:r>
              <a:rPr lang="en-US" dirty="0"/>
              <a:t> 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Actions </a:t>
            </a:r>
            <a:r>
              <a:rPr lang="en-US" dirty="0" err="1"/>
              <a:t>anticipatives</a:t>
            </a:r>
            <a:r>
              <a:rPr lang="en-US" dirty="0"/>
              <a:t>, </a:t>
            </a:r>
            <a:r>
              <a:rPr lang="en-US" dirty="0" err="1"/>
              <a:t>ajustement</a:t>
            </a:r>
            <a:r>
              <a:rPr lang="en-US" dirty="0"/>
              <a:t> </a:t>
            </a:r>
            <a:r>
              <a:rPr lang="en-US" dirty="0" err="1"/>
              <a:t>proactif</a:t>
            </a:r>
            <a:r>
              <a:rPr lang="en-US" dirty="0"/>
              <a:t> du </a:t>
            </a:r>
            <a:r>
              <a:rPr lang="en-US" dirty="0" err="1"/>
              <a:t>chauffage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7562130" y="-233704"/>
            <a:ext cx="291450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/>
              <a:t>POC</a:t>
            </a:r>
            <a:endParaRPr sz="44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6262881" y="37182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02 -</a:t>
            </a:r>
            <a:endParaRPr dirty="0"/>
          </a:p>
        </p:txBody>
      </p:sp>
      <p:pic>
        <p:nvPicPr>
          <p:cNvPr id="2" name="Image 1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6A1B65CA-4E0C-3399-EC72-CB209FA9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grpSp>
        <p:nvGrpSpPr>
          <p:cNvPr id="3" name="Google Shape;893;p43">
            <a:extLst>
              <a:ext uri="{FF2B5EF4-FFF2-40B4-BE49-F238E27FC236}">
                <a16:creationId xmlns:a16="http://schemas.microsoft.com/office/drawing/2014/main" id="{2CA93FB9-BDFD-C048-A1EB-A92DEAB5B482}"/>
              </a:ext>
            </a:extLst>
          </p:cNvPr>
          <p:cNvGrpSpPr/>
          <p:nvPr/>
        </p:nvGrpSpPr>
        <p:grpSpPr>
          <a:xfrm>
            <a:off x="1866849" y="1080978"/>
            <a:ext cx="5783631" cy="3707552"/>
            <a:chOff x="238125" y="351975"/>
            <a:chExt cx="7143025" cy="5010575"/>
          </a:xfrm>
        </p:grpSpPr>
        <p:sp>
          <p:nvSpPr>
            <p:cNvPr id="5" name="Google Shape;894;p43">
              <a:extLst>
                <a:ext uri="{FF2B5EF4-FFF2-40B4-BE49-F238E27FC236}">
                  <a16:creationId xmlns:a16="http://schemas.microsoft.com/office/drawing/2014/main" id="{481131FD-AF59-5205-837E-003B54663672}"/>
                </a:ext>
              </a:extLst>
            </p:cNvPr>
            <p:cNvSpPr/>
            <p:nvPr/>
          </p:nvSpPr>
          <p:spPr>
            <a:xfrm>
              <a:off x="238125" y="398550"/>
              <a:ext cx="7143025" cy="4964000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895;p43">
              <a:extLst>
                <a:ext uri="{FF2B5EF4-FFF2-40B4-BE49-F238E27FC236}">
                  <a16:creationId xmlns:a16="http://schemas.microsoft.com/office/drawing/2014/main" id="{C2E0CB85-6450-59CE-8003-8A5A21ADFE8E}"/>
                </a:ext>
              </a:extLst>
            </p:cNvPr>
            <p:cNvSpPr/>
            <p:nvPr/>
          </p:nvSpPr>
          <p:spPr>
            <a:xfrm>
              <a:off x="238125" y="351975"/>
              <a:ext cx="7143025" cy="522150"/>
            </a:xfrm>
            <a:custGeom>
              <a:avLst/>
              <a:gdLst/>
              <a:ahLst/>
              <a:cxnLst/>
              <a:rect l="l" t="t" r="r" b="b"/>
              <a:pathLst>
                <a:path w="285721" h="20886" extrusionOk="0">
                  <a:moveTo>
                    <a:pt x="4894" y="0"/>
                  </a:moveTo>
                  <a:cubicBezTo>
                    <a:pt x="2320" y="0"/>
                    <a:pt x="0" y="2064"/>
                    <a:pt x="0" y="4898"/>
                  </a:cubicBezTo>
                  <a:lnTo>
                    <a:pt x="0" y="20886"/>
                  </a:lnTo>
                  <a:lnTo>
                    <a:pt x="285720" y="20886"/>
                  </a:lnTo>
                  <a:lnTo>
                    <a:pt x="285720" y="4898"/>
                  </a:lnTo>
                  <a:cubicBezTo>
                    <a:pt x="285720" y="2064"/>
                    <a:pt x="283865" y="0"/>
                    <a:pt x="281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6;p43">
              <a:extLst>
                <a:ext uri="{FF2B5EF4-FFF2-40B4-BE49-F238E27FC236}">
                  <a16:creationId xmlns:a16="http://schemas.microsoft.com/office/drawing/2014/main" id="{38F62850-F163-C6B3-9F19-B4768C574A3F}"/>
                </a:ext>
              </a:extLst>
            </p:cNvPr>
            <p:cNvSpPr/>
            <p:nvPr/>
          </p:nvSpPr>
          <p:spPr>
            <a:xfrm>
              <a:off x="342975" y="461925"/>
              <a:ext cx="6933250" cy="4784075"/>
            </a:xfrm>
            <a:custGeom>
              <a:avLst/>
              <a:gdLst/>
              <a:ahLst/>
              <a:cxnLst/>
              <a:rect l="l" t="t" r="r" b="b"/>
              <a:pathLst>
                <a:path w="277330" h="191363" extrusionOk="0">
                  <a:moveTo>
                    <a:pt x="4751" y="0"/>
                  </a:moveTo>
                  <a:cubicBezTo>
                    <a:pt x="2252" y="0"/>
                    <a:pt x="1" y="2105"/>
                    <a:pt x="1" y="4833"/>
                  </a:cubicBezTo>
                  <a:lnTo>
                    <a:pt x="1" y="186284"/>
                  </a:lnTo>
                  <a:cubicBezTo>
                    <a:pt x="1" y="189012"/>
                    <a:pt x="2252" y="191363"/>
                    <a:pt x="4751" y="191363"/>
                  </a:cubicBezTo>
                  <a:lnTo>
                    <a:pt x="273033" y="191363"/>
                  </a:lnTo>
                  <a:cubicBezTo>
                    <a:pt x="275530" y="191363"/>
                    <a:pt x="277330" y="189012"/>
                    <a:pt x="277330" y="186284"/>
                  </a:cubicBezTo>
                  <a:lnTo>
                    <a:pt x="277330" y="4833"/>
                  </a:lnTo>
                  <a:cubicBezTo>
                    <a:pt x="277330" y="2104"/>
                    <a:pt x="275530" y="0"/>
                    <a:pt x="2730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97;p43">
              <a:extLst>
                <a:ext uri="{FF2B5EF4-FFF2-40B4-BE49-F238E27FC236}">
                  <a16:creationId xmlns:a16="http://schemas.microsoft.com/office/drawing/2014/main" id="{068BA5EB-9D90-7193-A99B-90CC43EA8CE8}"/>
                </a:ext>
              </a:extLst>
            </p:cNvPr>
            <p:cNvSpPr/>
            <p:nvPr/>
          </p:nvSpPr>
          <p:spPr>
            <a:xfrm>
              <a:off x="2884175" y="1668575"/>
              <a:ext cx="1845425" cy="1845375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solidFill>
              <a:srgbClr val="686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8;p43">
              <a:extLst>
                <a:ext uri="{FF2B5EF4-FFF2-40B4-BE49-F238E27FC236}">
                  <a16:creationId xmlns:a16="http://schemas.microsoft.com/office/drawing/2014/main" id="{84BB05AB-894D-2A64-4065-3E49E83FC468}"/>
                </a:ext>
              </a:extLst>
            </p:cNvPr>
            <p:cNvSpPr/>
            <p:nvPr/>
          </p:nvSpPr>
          <p:spPr>
            <a:xfrm>
              <a:off x="3562325" y="2101650"/>
              <a:ext cx="738925" cy="979225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9;p43">
              <a:extLst>
                <a:ext uri="{FF2B5EF4-FFF2-40B4-BE49-F238E27FC236}">
                  <a16:creationId xmlns:a16="http://schemas.microsoft.com/office/drawing/2014/main" id="{1CEDB0F2-E385-FC99-8F83-497F38487807}"/>
                </a:ext>
              </a:extLst>
            </p:cNvPr>
            <p:cNvSpPr/>
            <p:nvPr/>
          </p:nvSpPr>
          <p:spPr>
            <a:xfrm>
              <a:off x="327525" y="4547925"/>
              <a:ext cx="6954250" cy="788275"/>
            </a:xfrm>
            <a:custGeom>
              <a:avLst/>
              <a:gdLst/>
              <a:ahLst/>
              <a:cxnLst/>
              <a:rect l="l" t="t" r="r" b="b"/>
              <a:pathLst>
                <a:path w="278170" h="31531" extrusionOk="0">
                  <a:moveTo>
                    <a:pt x="1" y="0"/>
                  </a:moveTo>
                  <a:lnTo>
                    <a:pt x="1" y="31531"/>
                  </a:lnTo>
                  <a:lnTo>
                    <a:pt x="278169" y="31531"/>
                  </a:lnTo>
                  <a:lnTo>
                    <a:pt x="278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00;p43">
              <a:extLst>
                <a:ext uri="{FF2B5EF4-FFF2-40B4-BE49-F238E27FC236}">
                  <a16:creationId xmlns:a16="http://schemas.microsoft.com/office/drawing/2014/main" id="{7543CC41-A209-70F8-6941-ABE509D5A573}"/>
                </a:ext>
              </a:extLst>
            </p:cNvPr>
            <p:cNvSpPr/>
            <p:nvPr/>
          </p:nvSpPr>
          <p:spPr>
            <a:xfrm>
              <a:off x="552775" y="4672675"/>
              <a:ext cx="6472425" cy="36100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1;p43">
              <a:extLst>
                <a:ext uri="{FF2B5EF4-FFF2-40B4-BE49-F238E27FC236}">
                  <a16:creationId xmlns:a16="http://schemas.microsoft.com/office/drawing/2014/main" id="{47EAAB45-59C0-0530-7788-2BE0DC3451CA}"/>
                </a:ext>
              </a:extLst>
            </p:cNvPr>
            <p:cNvSpPr/>
            <p:nvPr/>
          </p:nvSpPr>
          <p:spPr>
            <a:xfrm>
              <a:off x="552775" y="4672675"/>
              <a:ext cx="2643325" cy="36100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2;p43">
              <a:extLst>
                <a:ext uri="{FF2B5EF4-FFF2-40B4-BE49-F238E27FC236}">
                  <a16:creationId xmlns:a16="http://schemas.microsoft.com/office/drawing/2014/main" id="{F90A38C9-F2A3-C468-1837-5D660D7BA18B}"/>
                </a:ext>
              </a:extLst>
            </p:cNvPr>
            <p:cNvSpPr/>
            <p:nvPr/>
          </p:nvSpPr>
          <p:spPr>
            <a:xfrm>
              <a:off x="1792625" y="4873400"/>
              <a:ext cx="171400" cy="241125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3;p43">
              <a:extLst>
                <a:ext uri="{FF2B5EF4-FFF2-40B4-BE49-F238E27FC236}">
                  <a16:creationId xmlns:a16="http://schemas.microsoft.com/office/drawing/2014/main" id="{FD07C21D-95AD-3D51-7A99-8BF3ECB2DBE9}"/>
                </a:ext>
              </a:extLst>
            </p:cNvPr>
            <p:cNvSpPr/>
            <p:nvPr/>
          </p:nvSpPr>
          <p:spPr>
            <a:xfrm>
              <a:off x="19937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4;p43">
              <a:extLst>
                <a:ext uri="{FF2B5EF4-FFF2-40B4-BE49-F238E27FC236}">
                  <a16:creationId xmlns:a16="http://schemas.microsoft.com/office/drawing/2014/main" id="{21B8E68C-A2BB-A059-FCA0-DD2EE52A701E}"/>
                </a:ext>
              </a:extLst>
            </p:cNvPr>
            <p:cNvSpPr/>
            <p:nvPr/>
          </p:nvSpPr>
          <p:spPr>
            <a:xfrm>
              <a:off x="1306250" y="4873400"/>
              <a:ext cx="171450" cy="241125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5;p43">
              <a:extLst>
                <a:ext uri="{FF2B5EF4-FFF2-40B4-BE49-F238E27FC236}">
                  <a16:creationId xmlns:a16="http://schemas.microsoft.com/office/drawing/2014/main" id="{C53A258D-1C23-C776-E944-852199672458}"/>
                </a:ext>
              </a:extLst>
            </p:cNvPr>
            <p:cNvSpPr/>
            <p:nvPr/>
          </p:nvSpPr>
          <p:spPr>
            <a:xfrm>
              <a:off x="819925" y="4873400"/>
              <a:ext cx="171425" cy="241125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43">
              <a:extLst>
                <a:ext uri="{FF2B5EF4-FFF2-40B4-BE49-F238E27FC236}">
                  <a16:creationId xmlns:a16="http://schemas.microsoft.com/office/drawing/2014/main" id="{277F5360-B718-379F-0EE5-64FDC2B48F30}"/>
                </a:ext>
              </a:extLst>
            </p:cNvPr>
            <p:cNvSpPr/>
            <p:nvPr/>
          </p:nvSpPr>
          <p:spPr>
            <a:xfrm>
              <a:off x="7500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43">
              <a:extLst>
                <a:ext uri="{FF2B5EF4-FFF2-40B4-BE49-F238E27FC236}">
                  <a16:creationId xmlns:a16="http://schemas.microsoft.com/office/drawing/2014/main" id="{EFC16FF6-8C73-CBCF-51F3-77D8BCAED9D3}"/>
                </a:ext>
              </a:extLst>
            </p:cNvPr>
            <p:cNvSpPr/>
            <p:nvPr/>
          </p:nvSpPr>
          <p:spPr>
            <a:xfrm>
              <a:off x="5536250" y="4831550"/>
              <a:ext cx="313300" cy="306475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8;p43">
              <a:extLst>
                <a:ext uri="{FF2B5EF4-FFF2-40B4-BE49-F238E27FC236}">
                  <a16:creationId xmlns:a16="http://schemas.microsoft.com/office/drawing/2014/main" id="{D56A6132-826B-7C71-3DCD-731E7501050C}"/>
                </a:ext>
              </a:extLst>
            </p:cNvPr>
            <p:cNvSpPr/>
            <p:nvPr/>
          </p:nvSpPr>
          <p:spPr>
            <a:xfrm>
              <a:off x="6071425" y="4865225"/>
              <a:ext cx="357425" cy="23495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9;p43">
              <a:extLst>
                <a:ext uri="{FF2B5EF4-FFF2-40B4-BE49-F238E27FC236}">
                  <a16:creationId xmlns:a16="http://schemas.microsoft.com/office/drawing/2014/main" id="{7D586B2D-4A94-31AA-6E78-A2385DA1C30A}"/>
                </a:ext>
              </a:extLst>
            </p:cNvPr>
            <p:cNvSpPr/>
            <p:nvPr/>
          </p:nvSpPr>
          <p:spPr>
            <a:xfrm>
              <a:off x="6812775" y="4840300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0;p43">
              <a:extLst>
                <a:ext uri="{FF2B5EF4-FFF2-40B4-BE49-F238E27FC236}">
                  <a16:creationId xmlns:a16="http://schemas.microsoft.com/office/drawing/2014/main" id="{575592C3-30DE-E054-6C3D-AD457BF4FBDA}"/>
                </a:ext>
              </a:extLst>
            </p:cNvPr>
            <p:cNvSpPr/>
            <p:nvPr/>
          </p:nvSpPr>
          <p:spPr>
            <a:xfrm>
              <a:off x="6644800" y="4840300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1;p43">
              <a:extLst>
                <a:ext uri="{FF2B5EF4-FFF2-40B4-BE49-F238E27FC236}">
                  <a16:creationId xmlns:a16="http://schemas.microsoft.com/office/drawing/2014/main" id="{D000D4F5-0147-077D-A60B-D1F1E52DC407}"/>
                </a:ext>
              </a:extLst>
            </p:cNvPr>
            <p:cNvSpPr/>
            <p:nvPr/>
          </p:nvSpPr>
          <p:spPr>
            <a:xfrm>
              <a:off x="6812775" y="5008175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2;p43">
              <a:extLst>
                <a:ext uri="{FF2B5EF4-FFF2-40B4-BE49-F238E27FC236}">
                  <a16:creationId xmlns:a16="http://schemas.microsoft.com/office/drawing/2014/main" id="{0EC60AA6-1233-038B-3FD0-851990F843AE}"/>
                </a:ext>
              </a:extLst>
            </p:cNvPr>
            <p:cNvSpPr/>
            <p:nvPr/>
          </p:nvSpPr>
          <p:spPr>
            <a:xfrm>
              <a:off x="6644800" y="5008175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3;p43">
              <a:extLst>
                <a:ext uri="{FF2B5EF4-FFF2-40B4-BE49-F238E27FC236}">
                  <a16:creationId xmlns:a16="http://schemas.microsoft.com/office/drawing/2014/main" id="{4DEA213C-ECCB-F964-E8A0-550F81B064EE}"/>
                </a:ext>
              </a:extLst>
            </p:cNvPr>
            <p:cNvSpPr/>
            <p:nvPr/>
          </p:nvSpPr>
          <p:spPr>
            <a:xfrm>
              <a:off x="3131625" y="4627575"/>
              <a:ext cx="129250" cy="124325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EF2C67C-32FD-BB2A-DA9E-51C7D73D558F}"/>
              </a:ext>
            </a:extLst>
          </p:cNvPr>
          <p:cNvSpPr txBox="1"/>
          <p:nvPr/>
        </p:nvSpPr>
        <p:spPr>
          <a:xfrm>
            <a:off x="3345979" y="3008365"/>
            <a:ext cx="26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5"/>
              </a:rPr>
              <a:t>POC</a:t>
            </a:r>
            <a:endParaRPr lang="fr-FR" dirty="0"/>
          </a:p>
        </p:txBody>
      </p:sp>
      <p:pic>
        <p:nvPicPr>
          <p:cNvPr id="27" name="Média en ligne 26" title="SmartHeat POC">
            <a:hlinkClick r:id="" action="ppaction://media"/>
            <a:extLst>
              <a:ext uri="{FF2B5EF4-FFF2-40B4-BE49-F238E27FC236}">
                <a16:creationId xmlns:a16="http://schemas.microsoft.com/office/drawing/2014/main" id="{61231770-72B6-F73E-FDA9-E51EEB5418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4237" y="1274159"/>
            <a:ext cx="4907405" cy="27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édia en ligne 26" title="SmartHeat POC">
            <a:hlinkClick r:id="" action="ppaction://media"/>
            <a:extLst>
              <a:ext uri="{FF2B5EF4-FFF2-40B4-BE49-F238E27FC236}">
                <a16:creationId xmlns:a16="http://schemas.microsoft.com/office/drawing/2014/main" id="{E34FBB12-C6D8-3DA8-4DCF-16C54450CD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46300" cy="52241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80AA4E-0A7A-4C2C-5278-AD3EE316D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48D76-1739-8C1C-3518-119B4A7E6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74F143-8459-B6DD-FF15-718121836AD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5977851" y="-378484"/>
            <a:ext cx="389295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ASPECT TECHNIQUE</a:t>
            </a:r>
            <a:endParaRPr sz="32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4655061" y="0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03 -</a:t>
            </a:r>
            <a:endParaRPr dirty="0"/>
          </a:p>
        </p:txBody>
      </p:sp>
      <p:pic>
        <p:nvPicPr>
          <p:cNvPr id="3" name="Image 2" descr="Une image contenant texte, horloge, conception&#10;&#10;Description générée automatiquement">
            <a:extLst>
              <a:ext uri="{FF2B5EF4-FFF2-40B4-BE49-F238E27FC236}">
                <a16:creationId xmlns:a16="http://schemas.microsoft.com/office/drawing/2014/main" id="{4ECCDDED-96B0-C205-4431-21741877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" y="1226660"/>
            <a:ext cx="4061460" cy="3801715"/>
          </a:xfrm>
          <a:prstGeom prst="rect">
            <a:avLst/>
          </a:prstGeom>
        </p:spPr>
      </p:pic>
      <p:pic>
        <p:nvPicPr>
          <p:cNvPr id="5" name="Image 4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C8F706B9-0974-3D0D-F7D9-A1D3BF8A4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5D381-5150-4B68-B131-31F0A87F1ACF}"/>
              </a:ext>
            </a:extLst>
          </p:cNvPr>
          <p:cNvSpPr/>
          <p:nvPr/>
        </p:nvSpPr>
        <p:spPr>
          <a:xfrm>
            <a:off x="4152900" y="1440611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E872-E44E-4B45-AB1C-2A156B374880}"/>
              </a:ext>
            </a:extLst>
          </p:cNvPr>
          <p:cNvSpPr/>
          <p:nvPr/>
        </p:nvSpPr>
        <p:spPr>
          <a:xfrm>
            <a:off x="4152900" y="1873202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E633F-8B6A-47C3-9102-55E06629B292}"/>
              </a:ext>
            </a:extLst>
          </p:cNvPr>
          <p:cNvSpPr/>
          <p:nvPr/>
        </p:nvSpPr>
        <p:spPr>
          <a:xfrm>
            <a:off x="4152900" y="2287078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54E91-BE5E-4863-B72F-9544F033C72E}"/>
              </a:ext>
            </a:extLst>
          </p:cNvPr>
          <p:cNvSpPr/>
          <p:nvPr/>
        </p:nvSpPr>
        <p:spPr>
          <a:xfrm>
            <a:off x="4152900" y="2713951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7B3E38-5C70-4B12-8EF4-168F5512E7AD}"/>
              </a:ext>
            </a:extLst>
          </p:cNvPr>
          <p:cNvSpPr/>
          <p:nvPr/>
        </p:nvSpPr>
        <p:spPr>
          <a:xfrm>
            <a:off x="4152900" y="3140823"/>
            <a:ext cx="1715940" cy="42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77B05C-A213-40FE-8DCF-3BAD4158E23D}"/>
              </a:ext>
            </a:extLst>
          </p:cNvPr>
          <p:cNvSpPr txBox="1"/>
          <p:nvPr/>
        </p:nvSpPr>
        <p:spPr>
          <a:xfrm>
            <a:off x="3872183" y="868195"/>
            <a:ext cx="227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dvent Pro" panose="020B0604020202020204" charset="0"/>
              </a:rPr>
              <a:t>CAPTEURS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E26D93-53A3-4DA7-8313-43107C268EC0}"/>
              </a:ext>
            </a:extLst>
          </p:cNvPr>
          <p:cNvSpPr txBox="1"/>
          <p:nvPr/>
        </p:nvSpPr>
        <p:spPr>
          <a:xfrm>
            <a:off x="4152900" y="1435238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FD8377-AE25-4FFA-842E-E71E5D127AD6}"/>
              </a:ext>
            </a:extLst>
          </p:cNvPr>
          <p:cNvSpPr txBox="1"/>
          <p:nvPr/>
        </p:nvSpPr>
        <p:spPr>
          <a:xfrm>
            <a:off x="4152900" y="1859337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A4B58CE-F5CE-41F0-953E-CB51F8C447F7}"/>
              </a:ext>
            </a:extLst>
          </p:cNvPr>
          <p:cNvSpPr txBox="1"/>
          <p:nvPr/>
        </p:nvSpPr>
        <p:spPr>
          <a:xfrm>
            <a:off x="4133132" y="2284211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HUMIDITE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413F7B-27B8-4B96-87FE-A96C6FE5EF56}"/>
              </a:ext>
            </a:extLst>
          </p:cNvPr>
          <p:cNvSpPr txBox="1"/>
          <p:nvPr/>
        </p:nvSpPr>
        <p:spPr>
          <a:xfrm>
            <a:off x="4088511" y="2699536"/>
            <a:ext cx="184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QUALITE DE L’AIR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83763F-E7A3-4A1F-B5FD-FEB0B8F07AF9}"/>
              </a:ext>
            </a:extLst>
          </p:cNvPr>
          <p:cNvSpPr txBox="1"/>
          <p:nvPr/>
        </p:nvSpPr>
        <p:spPr>
          <a:xfrm>
            <a:off x="4143016" y="3104172"/>
            <a:ext cx="171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OUVERTURE / FENETRES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1D020D6-4B01-43CC-B7E7-6C01E670C4E6}"/>
              </a:ext>
            </a:extLst>
          </p:cNvPr>
          <p:cNvGrpSpPr/>
          <p:nvPr/>
        </p:nvGrpSpPr>
        <p:grpSpPr>
          <a:xfrm>
            <a:off x="4152900" y="3710066"/>
            <a:ext cx="1715940" cy="307777"/>
            <a:chOff x="4152900" y="3559407"/>
            <a:chExt cx="1715940" cy="3077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30ADF5-692C-459F-B601-F18BD8CE88AC}"/>
                </a:ext>
              </a:extLst>
            </p:cNvPr>
            <p:cNvSpPr/>
            <p:nvPr/>
          </p:nvSpPr>
          <p:spPr>
            <a:xfrm>
              <a:off x="4152900" y="3567697"/>
              <a:ext cx="1715940" cy="284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6F2A398-88CB-481E-A18A-71064C51E52A}"/>
                </a:ext>
              </a:extLst>
            </p:cNvPr>
            <p:cNvSpPr txBox="1"/>
            <p:nvPr/>
          </p:nvSpPr>
          <p:spPr>
            <a:xfrm>
              <a:off x="4185095" y="3559407"/>
              <a:ext cx="1663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MOUVEMENT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8464F2-A24C-4DA8-B1CD-1A7764BCA8E4}"/>
              </a:ext>
            </a:extLst>
          </p:cNvPr>
          <p:cNvSpPr/>
          <p:nvPr/>
        </p:nvSpPr>
        <p:spPr>
          <a:xfrm>
            <a:off x="6771738" y="2429325"/>
            <a:ext cx="2035834" cy="4240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CEBB61-F075-4197-AE2F-DD157F37BFD9}"/>
              </a:ext>
            </a:extLst>
          </p:cNvPr>
          <p:cNvSpPr txBox="1"/>
          <p:nvPr/>
        </p:nvSpPr>
        <p:spPr>
          <a:xfrm>
            <a:off x="6771738" y="2487485"/>
            <a:ext cx="203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SERVEUR CENTRAL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0269775-2BAD-4EFA-869A-EADC98723222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5868840" y="1589127"/>
            <a:ext cx="902898" cy="105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8631E41-1BE1-4F87-9C26-FFFCE6DA10BF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5868840" y="2013226"/>
            <a:ext cx="902898" cy="628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0F2B1E5-1D7F-42B3-8939-7C57E736E440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5868840" y="2429414"/>
            <a:ext cx="902898" cy="21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1766C87-C934-4DA7-AA87-3189C5AFEB6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693434" y="2641374"/>
            <a:ext cx="1078304" cy="284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7E04272-5DB1-4935-B634-DFA26ECD3185}"/>
              </a:ext>
            </a:extLst>
          </p:cNvPr>
          <p:cNvCxnSpPr>
            <a:cxnSpLocks/>
            <a:stCxn id="11" idx="3"/>
            <a:endCxn id="23" idx="1"/>
          </p:cNvCxnSpPr>
          <p:nvPr/>
        </p:nvCxnSpPr>
        <p:spPr>
          <a:xfrm flipV="1">
            <a:off x="5868840" y="2641374"/>
            <a:ext cx="902898" cy="71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B5EE567-35D8-4369-83CA-8CA2980D3064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5868840" y="2641374"/>
            <a:ext cx="902898" cy="121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6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5977851" y="-378484"/>
            <a:ext cx="389295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BUSINESS PLAN</a:t>
            </a:r>
            <a:endParaRPr sz="32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4655061" y="0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04 -</a:t>
            </a:r>
            <a:endParaRPr dirty="0"/>
          </a:p>
        </p:txBody>
      </p:sp>
      <p:pic>
        <p:nvPicPr>
          <p:cNvPr id="5" name="Image 4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C8F706B9-0974-3D0D-F7D9-A1D3BF8A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pic>
        <p:nvPicPr>
          <p:cNvPr id="4" name="Image 3" descr="Une image contenant dessin humoristique, capture d’écran, conception, art&#10;&#10;Description générée automatiquement">
            <a:extLst>
              <a:ext uri="{FF2B5EF4-FFF2-40B4-BE49-F238E27FC236}">
                <a16:creationId xmlns:a16="http://schemas.microsoft.com/office/drawing/2014/main" id="{DEE65507-12C8-D871-171E-79F49D9F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374" y="2651048"/>
            <a:ext cx="2838626" cy="2492452"/>
          </a:xfrm>
          <a:prstGeom prst="rect">
            <a:avLst/>
          </a:prstGeom>
        </p:spPr>
      </p:pic>
      <p:pic>
        <p:nvPicPr>
          <p:cNvPr id="3" name="Image 2" descr="Une image contenant texte, capture d’écran, Police, Parallèle&#10;&#10;Description générée automatiquement">
            <a:extLst>
              <a:ext uri="{FF2B5EF4-FFF2-40B4-BE49-F238E27FC236}">
                <a16:creationId xmlns:a16="http://schemas.microsoft.com/office/drawing/2014/main" id="{AA67F23F-C797-046E-7744-334FF2A8A6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81" b="14020"/>
          <a:stretch/>
        </p:blipFill>
        <p:spPr>
          <a:xfrm>
            <a:off x="563880" y="968574"/>
            <a:ext cx="5330014" cy="38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58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" name="Image 1" descr="Une image contenant Police, texte, Graphique, carte de visite&#10;&#10;Description générée automatiquement">
            <a:extLst>
              <a:ext uri="{FF2B5EF4-FFF2-40B4-BE49-F238E27FC236}">
                <a16:creationId xmlns:a16="http://schemas.microsoft.com/office/drawing/2014/main" id="{F9AE49CA-B67F-8EAD-ECE8-C42E280B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32707" r="11124" b="31675"/>
          <a:stretch/>
        </p:blipFill>
        <p:spPr>
          <a:xfrm>
            <a:off x="1114438" y="1679822"/>
            <a:ext cx="6610323" cy="1932729"/>
          </a:xfrm>
          <a:prstGeom prst="rect">
            <a:avLst/>
          </a:prstGeom>
          <a:ln w="57150">
            <a:noFill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9177BC-4158-9697-D421-A72E59A16A31}"/>
              </a:ext>
            </a:extLst>
          </p:cNvPr>
          <p:cNvSpPr txBox="1"/>
          <p:nvPr/>
        </p:nvSpPr>
        <p:spPr>
          <a:xfrm>
            <a:off x="2362200" y="3733800"/>
            <a:ext cx="4663440" cy="954107"/>
          </a:xfrm>
          <a:prstGeom prst="rect">
            <a:avLst/>
          </a:prstGeom>
          <a:solidFill>
            <a:srgbClr val="F6FFF3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Adrien  - Léane - Lucas - Naël - Pauline - Simon - Yassine </a:t>
            </a: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od Delivery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09365"/>
      </a:accent1>
      <a:accent2>
        <a:srgbClr val="F16C2A"/>
      </a:accent2>
      <a:accent3>
        <a:srgbClr val="A37F6D"/>
      </a:accent3>
      <a:accent4>
        <a:srgbClr val="ABE697"/>
      </a:accent4>
      <a:accent5>
        <a:srgbClr val="6869BD"/>
      </a:accent5>
      <a:accent6>
        <a:srgbClr val="0002A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</Words>
  <Application>Microsoft Office PowerPoint</Application>
  <PresentationFormat>Affichage à l'écran (16:9)</PresentationFormat>
  <Paragraphs>33</Paragraphs>
  <Slides>8</Slides>
  <Notes>7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Roboto</vt:lpstr>
      <vt:lpstr>Advent Pro</vt:lpstr>
      <vt:lpstr>Arial</vt:lpstr>
      <vt:lpstr>Food Delivery</vt:lpstr>
      <vt:lpstr>SOUTENANCE FINALE</vt:lpstr>
      <vt:lpstr>PRESENTATION</vt:lpstr>
      <vt:lpstr>Présentation PowerPoint</vt:lpstr>
      <vt:lpstr>POC</vt:lpstr>
      <vt:lpstr>Présentation PowerPoint</vt:lpstr>
      <vt:lpstr>ASPECT TECHNIQUE</vt:lpstr>
      <vt:lpstr>BUSINESS PLAN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Anicet</dc:creator>
  <cp:lastModifiedBy>Dona Sept</cp:lastModifiedBy>
  <cp:revision>4</cp:revision>
  <dcterms:modified xsi:type="dcterms:W3CDTF">2023-10-11T17:36:23Z</dcterms:modified>
</cp:coreProperties>
</file>