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278BF-4670-45D8-B01F-B577CBF2A11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3511EEB-ED7A-46C8-A797-18353C3606CF}">
      <dgm:prSet/>
      <dgm:spPr/>
      <dgm:t>
        <a:bodyPr/>
        <a:lstStyle/>
        <a:p>
          <a:pPr>
            <a:defRPr cap="all"/>
          </a:pPr>
          <a:r>
            <a:rPr lang="fr-FR" dirty="0"/>
            <a:t>Mise en place d’une ligne de caténaire sur la voie la plus à droite, sur la A1, sur une longueur de 150km. </a:t>
          </a:r>
          <a:endParaRPr lang="en-US" dirty="0"/>
        </a:p>
      </dgm:t>
    </dgm:pt>
    <dgm:pt modelId="{591A0089-4B1D-4E0C-9551-920C123148C7}" type="parTrans" cxnId="{224C7CC4-D3CB-4D88-8638-1DFB559BF3E2}">
      <dgm:prSet/>
      <dgm:spPr/>
      <dgm:t>
        <a:bodyPr/>
        <a:lstStyle/>
        <a:p>
          <a:endParaRPr lang="en-US"/>
        </a:p>
      </dgm:t>
    </dgm:pt>
    <dgm:pt modelId="{7E030BCF-391D-406E-91FA-36C2ED6D476B}" type="sibTrans" cxnId="{224C7CC4-D3CB-4D88-8638-1DFB559BF3E2}">
      <dgm:prSet/>
      <dgm:spPr/>
      <dgm:t>
        <a:bodyPr/>
        <a:lstStyle/>
        <a:p>
          <a:endParaRPr lang="en-US"/>
        </a:p>
      </dgm:t>
    </dgm:pt>
    <dgm:pt modelId="{D718B8CC-8D24-458F-A6AC-45996DFB1E3B}">
      <dgm:prSet/>
      <dgm:spPr/>
      <dgm:t>
        <a:bodyPr/>
        <a:lstStyle/>
        <a:p>
          <a:pPr>
            <a:defRPr cap="all"/>
          </a:pPr>
          <a:r>
            <a:rPr lang="fr-FR"/>
            <a:t>Les camions sont réhabilités par les entreprises privées.</a:t>
          </a:r>
          <a:endParaRPr lang="en-US"/>
        </a:p>
      </dgm:t>
    </dgm:pt>
    <dgm:pt modelId="{A843222E-8994-4C21-8A4D-288D06E468EA}" type="parTrans" cxnId="{ABD4D160-9BF1-46EC-961B-A4D72ED992AB}">
      <dgm:prSet/>
      <dgm:spPr/>
      <dgm:t>
        <a:bodyPr/>
        <a:lstStyle/>
        <a:p>
          <a:endParaRPr lang="en-US"/>
        </a:p>
      </dgm:t>
    </dgm:pt>
    <dgm:pt modelId="{581F9362-C5E7-44EC-ABAF-5524DAF71A58}" type="sibTrans" cxnId="{ABD4D160-9BF1-46EC-961B-A4D72ED992AB}">
      <dgm:prSet/>
      <dgm:spPr/>
      <dgm:t>
        <a:bodyPr/>
        <a:lstStyle/>
        <a:p>
          <a:endParaRPr lang="en-US"/>
        </a:p>
      </dgm:t>
    </dgm:pt>
    <dgm:pt modelId="{70E758E5-5CD3-4884-8C3D-2FA658678EF2}" type="pres">
      <dgm:prSet presAssocID="{F5A278BF-4670-45D8-B01F-B577CBF2A11E}" presName="root" presStyleCnt="0">
        <dgm:presLayoutVars>
          <dgm:dir/>
          <dgm:resizeHandles val="exact"/>
        </dgm:presLayoutVars>
      </dgm:prSet>
      <dgm:spPr/>
    </dgm:pt>
    <dgm:pt modelId="{242F7A3D-7E83-4628-840E-7AAB8F5CB8E5}" type="pres">
      <dgm:prSet presAssocID="{93511EEB-ED7A-46C8-A797-18353C3606CF}" presName="compNode" presStyleCnt="0"/>
      <dgm:spPr/>
    </dgm:pt>
    <dgm:pt modelId="{A80999C8-F4B5-44BD-8FFF-0FFDC19980EA}" type="pres">
      <dgm:prSet presAssocID="{93511EEB-ED7A-46C8-A797-18353C3606CF}" presName="iconBgRect" presStyleLbl="bgShp" presStyleIdx="0" presStyleCnt="2"/>
      <dgm:spPr/>
    </dgm:pt>
    <dgm:pt modelId="{87814E99-B7C4-4480-A541-6A775BE5FBD5}" type="pres">
      <dgm:prSet presAssocID="{93511EEB-ED7A-46C8-A797-18353C3606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B91BF9A9-034F-4838-8EBF-00718F43DC74}" type="pres">
      <dgm:prSet presAssocID="{93511EEB-ED7A-46C8-A797-18353C3606CF}" presName="spaceRect" presStyleCnt="0"/>
      <dgm:spPr/>
    </dgm:pt>
    <dgm:pt modelId="{E04B1F4C-AC45-4B05-8BE5-0B00F4EC8C49}" type="pres">
      <dgm:prSet presAssocID="{93511EEB-ED7A-46C8-A797-18353C3606CF}" presName="textRect" presStyleLbl="revTx" presStyleIdx="0" presStyleCnt="2">
        <dgm:presLayoutVars>
          <dgm:chMax val="1"/>
          <dgm:chPref val="1"/>
        </dgm:presLayoutVars>
      </dgm:prSet>
      <dgm:spPr/>
    </dgm:pt>
    <dgm:pt modelId="{B8EE3708-A0B6-4450-BD8F-FCBB112D0A2F}" type="pres">
      <dgm:prSet presAssocID="{7E030BCF-391D-406E-91FA-36C2ED6D476B}" presName="sibTrans" presStyleCnt="0"/>
      <dgm:spPr/>
    </dgm:pt>
    <dgm:pt modelId="{69C93B41-BE21-4F71-A02B-61718D9A988C}" type="pres">
      <dgm:prSet presAssocID="{D718B8CC-8D24-458F-A6AC-45996DFB1E3B}" presName="compNode" presStyleCnt="0"/>
      <dgm:spPr/>
    </dgm:pt>
    <dgm:pt modelId="{530D0C1F-C781-4F23-A3C3-591FF44EA95A}" type="pres">
      <dgm:prSet presAssocID="{D718B8CC-8D24-458F-A6AC-45996DFB1E3B}" presName="iconBgRect" presStyleLbl="bgShp" presStyleIdx="1" presStyleCnt="2"/>
      <dgm:spPr/>
    </dgm:pt>
    <dgm:pt modelId="{4879ED6C-93F7-44BE-8EC7-3E836A4AB036}" type="pres">
      <dgm:prSet presAssocID="{D718B8CC-8D24-458F-A6AC-45996DFB1E3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ion"/>
        </a:ext>
      </dgm:extLst>
    </dgm:pt>
    <dgm:pt modelId="{59D53131-BDEA-4FE5-B2D1-67740D7DCC2E}" type="pres">
      <dgm:prSet presAssocID="{D718B8CC-8D24-458F-A6AC-45996DFB1E3B}" presName="spaceRect" presStyleCnt="0"/>
      <dgm:spPr/>
    </dgm:pt>
    <dgm:pt modelId="{48BAC9B0-3D1F-4E4E-A290-E8FECDD6A333}" type="pres">
      <dgm:prSet presAssocID="{D718B8CC-8D24-458F-A6AC-45996DFB1E3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BD4D160-9BF1-46EC-961B-A4D72ED992AB}" srcId="{F5A278BF-4670-45D8-B01F-B577CBF2A11E}" destId="{D718B8CC-8D24-458F-A6AC-45996DFB1E3B}" srcOrd="1" destOrd="0" parTransId="{A843222E-8994-4C21-8A4D-288D06E468EA}" sibTransId="{581F9362-C5E7-44EC-ABAF-5524DAF71A58}"/>
    <dgm:cxn modelId="{224C7CC4-D3CB-4D88-8638-1DFB559BF3E2}" srcId="{F5A278BF-4670-45D8-B01F-B577CBF2A11E}" destId="{93511EEB-ED7A-46C8-A797-18353C3606CF}" srcOrd="0" destOrd="0" parTransId="{591A0089-4B1D-4E0C-9551-920C123148C7}" sibTransId="{7E030BCF-391D-406E-91FA-36C2ED6D476B}"/>
    <dgm:cxn modelId="{B1B237D2-308B-489B-A4BE-9788142C9B36}" type="presOf" srcId="{F5A278BF-4670-45D8-B01F-B577CBF2A11E}" destId="{70E758E5-5CD3-4884-8C3D-2FA658678EF2}" srcOrd="0" destOrd="0" presId="urn:microsoft.com/office/officeart/2018/5/layout/IconCircleLabelList"/>
    <dgm:cxn modelId="{3978BDD5-2E50-4A2C-B513-7C573DF08B42}" type="presOf" srcId="{D718B8CC-8D24-458F-A6AC-45996DFB1E3B}" destId="{48BAC9B0-3D1F-4E4E-A290-E8FECDD6A333}" srcOrd="0" destOrd="0" presId="urn:microsoft.com/office/officeart/2018/5/layout/IconCircleLabelList"/>
    <dgm:cxn modelId="{8E15CAF1-7B92-4063-9EE0-6CC55BC68F1F}" type="presOf" srcId="{93511EEB-ED7A-46C8-A797-18353C3606CF}" destId="{E04B1F4C-AC45-4B05-8BE5-0B00F4EC8C49}" srcOrd="0" destOrd="0" presId="urn:microsoft.com/office/officeart/2018/5/layout/IconCircleLabelList"/>
    <dgm:cxn modelId="{4709FA91-8DE4-4587-A655-8A9B7843C84E}" type="presParOf" srcId="{70E758E5-5CD3-4884-8C3D-2FA658678EF2}" destId="{242F7A3D-7E83-4628-840E-7AAB8F5CB8E5}" srcOrd="0" destOrd="0" presId="urn:microsoft.com/office/officeart/2018/5/layout/IconCircleLabelList"/>
    <dgm:cxn modelId="{B210E52F-CA23-4AD4-84C6-FF0D5C0D77AD}" type="presParOf" srcId="{242F7A3D-7E83-4628-840E-7AAB8F5CB8E5}" destId="{A80999C8-F4B5-44BD-8FFF-0FFDC19980EA}" srcOrd="0" destOrd="0" presId="urn:microsoft.com/office/officeart/2018/5/layout/IconCircleLabelList"/>
    <dgm:cxn modelId="{D05FB04C-0A3B-4C0C-BF11-67B32ED81501}" type="presParOf" srcId="{242F7A3D-7E83-4628-840E-7AAB8F5CB8E5}" destId="{87814E99-B7C4-4480-A541-6A775BE5FBD5}" srcOrd="1" destOrd="0" presId="urn:microsoft.com/office/officeart/2018/5/layout/IconCircleLabelList"/>
    <dgm:cxn modelId="{738BEDC3-9546-4D78-AF36-08BE913CE949}" type="presParOf" srcId="{242F7A3D-7E83-4628-840E-7AAB8F5CB8E5}" destId="{B91BF9A9-034F-4838-8EBF-00718F43DC74}" srcOrd="2" destOrd="0" presId="urn:microsoft.com/office/officeart/2018/5/layout/IconCircleLabelList"/>
    <dgm:cxn modelId="{23433C5B-2961-4D8F-86B1-6035B23EABE5}" type="presParOf" srcId="{242F7A3D-7E83-4628-840E-7AAB8F5CB8E5}" destId="{E04B1F4C-AC45-4B05-8BE5-0B00F4EC8C49}" srcOrd="3" destOrd="0" presId="urn:microsoft.com/office/officeart/2018/5/layout/IconCircleLabelList"/>
    <dgm:cxn modelId="{8BB76EBC-AAC4-4F93-A79C-8CE8D06FEFD7}" type="presParOf" srcId="{70E758E5-5CD3-4884-8C3D-2FA658678EF2}" destId="{B8EE3708-A0B6-4450-BD8F-FCBB112D0A2F}" srcOrd="1" destOrd="0" presId="urn:microsoft.com/office/officeart/2018/5/layout/IconCircleLabelList"/>
    <dgm:cxn modelId="{D4B1CF69-1CAD-4599-9D15-E09DAD8B024C}" type="presParOf" srcId="{70E758E5-5CD3-4884-8C3D-2FA658678EF2}" destId="{69C93B41-BE21-4F71-A02B-61718D9A988C}" srcOrd="2" destOrd="0" presId="urn:microsoft.com/office/officeart/2018/5/layout/IconCircleLabelList"/>
    <dgm:cxn modelId="{E0D3C357-34D3-4C0A-8D45-A859C3AE36AE}" type="presParOf" srcId="{69C93B41-BE21-4F71-A02B-61718D9A988C}" destId="{530D0C1F-C781-4F23-A3C3-591FF44EA95A}" srcOrd="0" destOrd="0" presId="urn:microsoft.com/office/officeart/2018/5/layout/IconCircleLabelList"/>
    <dgm:cxn modelId="{8AE71A9E-EECF-4A40-B26C-1B0D3FE107C1}" type="presParOf" srcId="{69C93B41-BE21-4F71-A02B-61718D9A988C}" destId="{4879ED6C-93F7-44BE-8EC7-3E836A4AB036}" srcOrd="1" destOrd="0" presId="urn:microsoft.com/office/officeart/2018/5/layout/IconCircleLabelList"/>
    <dgm:cxn modelId="{389C07B0-F9B3-45E7-A9CE-CC8255688C6F}" type="presParOf" srcId="{69C93B41-BE21-4F71-A02B-61718D9A988C}" destId="{59D53131-BDEA-4FE5-B2D1-67740D7DCC2E}" srcOrd="2" destOrd="0" presId="urn:microsoft.com/office/officeart/2018/5/layout/IconCircleLabelList"/>
    <dgm:cxn modelId="{3EB814E3-66C5-4066-8F24-A84B5A7DDC1B}" type="presParOf" srcId="{69C93B41-BE21-4F71-A02B-61718D9A988C}" destId="{48BAC9B0-3D1F-4E4E-A290-E8FECDD6A3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7AC6F-7F6E-4B5C-8495-C06113B717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24973F4-A8F8-4C94-ACFB-D95EA204F5BF}">
      <dgm:prSet/>
      <dgm:spPr/>
      <dgm:t>
        <a:bodyPr/>
        <a:lstStyle/>
        <a:p>
          <a:r>
            <a:rPr lang="fr-FR"/>
            <a:t>Une aide de l’Union Européenne</a:t>
          </a:r>
          <a:endParaRPr lang="en-US"/>
        </a:p>
      </dgm:t>
    </dgm:pt>
    <dgm:pt modelId="{EB59D922-07BA-47A8-97AC-110B44A451B1}" type="parTrans" cxnId="{423188BB-4ECE-46B0-B81C-F3C433D8751E}">
      <dgm:prSet/>
      <dgm:spPr/>
      <dgm:t>
        <a:bodyPr/>
        <a:lstStyle/>
        <a:p>
          <a:endParaRPr lang="en-US"/>
        </a:p>
      </dgm:t>
    </dgm:pt>
    <dgm:pt modelId="{78B2A3EB-7482-4B74-B8B2-6AD554A27EE3}" type="sibTrans" cxnId="{423188BB-4ECE-46B0-B81C-F3C433D8751E}">
      <dgm:prSet/>
      <dgm:spPr/>
      <dgm:t>
        <a:bodyPr/>
        <a:lstStyle/>
        <a:p>
          <a:endParaRPr lang="en-US"/>
        </a:p>
      </dgm:t>
    </dgm:pt>
    <dgm:pt modelId="{269E2020-C1B6-4EFD-B1B2-D8C4735DF9D6}">
      <dgm:prSet/>
      <dgm:spPr/>
      <dgm:t>
        <a:bodyPr/>
        <a:lstStyle/>
        <a:p>
          <a:r>
            <a:rPr lang="fr-FR"/>
            <a:t>Une installation permise par les sociétés d’autoroutes (Eiffage)</a:t>
          </a:r>
          <a:endParaRPr lang="en-US"/>
        </a:p>
      </dgm:t>
    </dgm:pt>
    <dgm:pt modelId="{D2A2B351-3BB5-46B1-AE49-2D63F1792582}" type="parTrans" cxnId="{844656B5-6FE9-456E-A590-073E9BC030BA}">
      <dgm:prSet/>
      <dgm:spPr/>
      <dgm:t>
        <a:bodyPr/>
        <a:lstStyle/>
        <a:p>
          <a:endParaRPr lang="en-US"/>
        </a:p>
      </dgm:t>
    </dgm:pt>
    <dgm:pt modelId="{6BF7123B-F2A8-4E1D-85BC-4085C14276DD}" type="sibTrans" cxnId="{844656B5-6FE9-456E-A590-073E9BC030BA}">
      <dgm:prSet/>
      <dgm:spPr/>
      <dgm:t>
        <a:bodyPr/>
        <a:lstStyle/>
        <a:p>
          <a:endParaRPr lang="en-US"/>
        </a:p>
      </dgm:t>
    </dgm:pt>
    <dgm:pt modelId="{BFED8650-9CD7-4733-82C9-AE00F663CBEC}" type="pres">
      <dgm:prSet presAssocID="{B6C7AC6F-7F6E-4B5C-8495-C06113B71753}" presName="root" presStyleCnt="0">
        <dgm:presLayoutVars>
          <dgm:dir/>
          <dgm:resizeHandles val="exact"/>
        </dgm:presLayoutVars>
      </dgm:prSet>
      <dgm:spPr/>
    </dgm:pt>
    <dgm:pt modelId="{F1EAEAC7-7ADF-4430-90FF-EE61713F5548}" type="pres">
      <dgm:prSet presAssocID="{924973F4-A8F8-4C94-ACFB-D95EA204F5BF}" presName="compNode" presStyleCnt="0"/>
      <dgm:spPr/>
    </dgm:pt>
    <dgm:pt modelId="{92CE7621-3E2D-4A97-8174-5DC6A0CEA87B}" type="pres">
      <dgm:prSet presAssocID="{924973F4-A8F8-4C94-ACFB-D95EA204F5BF}" presName="bgRect" presStyleLbl="bgShp" presStyleIdx="0" presStyleCnt="2"/>
      <dgm:spPr/>
    </dgm:pt>
    <dgm:pt modelId="{FB2FDB89-3623-4617-BC47-AA52D1739930}" type="pres">
      <dgm:prSet presAssocID="{924973F4-A8F8-4C94-ACFB-D95EA204F5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al"/>
        </a:ext>
      </dgm:extLst>
    </dgm:pt>
    <dgm:pt modelId="{EF658859-8002-467F-99DB-FD29BD7CB0E9}" type="pres">
      <dgm:prSet presAssocID="{924973F4-A8F8-4C94-ACFB-D95EA204F5BF}" presName="spaceRect" presStyleCnt="0"/>
      <dgm:spPr/>
    </dgm:pt>
    <dgm:pt modelId="{18870C57-02A4-4B05-B866-85155D848EBA}" type="pres">
      <dgm:prSet presAssocID="{924973F4-A8F8-4C94-ACFB-D95EA204F5BF}" presName="parTx" presStyleLbl="revTx" presStyleIdx="0" presStyleCnt="2">
        <dgm:presLayoutVars>
          <dgm:chMax val="0"/>
          <dgm:chPref val="0"/>
        </dgm:presLayoutVars>
      </dgm:prSet>
      <dgm:spPr/>
    </dgm:pt>
    <dgm:pt modelId="{A91433F4-DA5F-46B6-8CB1-C073078F6B24}" type="pres">
      <dgm:prSet presAssocID="{78B2A3EB-7482-4B74-B8B2-6AD554A27EE3}" presName="sibTrans" presStyleCnt="0"/>
      <dgm:spPr/>
    </dgm:pt>
    <dgm:pt modelId="{86FB710B-42CE-4FCC-BBD5-A0EA3494CB2A}" type="pres">
      <dgm:prSet presAssocID="{269E2020-C1B6-4EFD-B1B2-D8C4735DF9D6}" presName="compNode" presStyleCnt="0"/>
      <dgm:spPr/>
    </dgm:pt>
    <dgm:pt modelId="{0A944586-385A-444E-923E-83E335BA3E44}" type="pres">
      <dgm:prSet presAssocID="{269E2020-C1B6-4EFD-B1B2-D8C4735DF9D6}" presName="bgRect" presStyleLbl="bgShp" presStyleIdx="1" presStyleCnt="2"/>
      <dgm:spPr/>
    </dgm:pt>
    <dgm:pt modelId="{E04370C4-C8C9-48C8-A9F2-29883F77681E}" type="pres">
      <dgm:prSet presAssocID="{269E2020-C1B6-4EFD-B1B2-D8C4735DF9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deur"/>
        </a:ext>
      </dgm:extLst>
    </dgm:pt>
    <dgm:pt modelId="{E922348D-5DD5-4CDB-B036-913C96B9974E}" type="pres">
      <dgm:prSet presAssocID="{269E2020-C1B6-4EFD-B1B2-D8C4735DF9D6}" presName="spaceRect" presStyleCnt="0"/>
      <dgm:spPr/>
    </dgm:pt>
    <dgm:pt modelId="{3D796C3A-9E29-4094-9EF5-82E78E2D4782}" type="pres">
      <dgm:prSet presAssocID="{269E2020-C1B6-4EFD-B1B2-D8C4735DF9D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F3D4152-784F-4654-8E98-5C98549B490A}" type="presOf" srcId="{924973F4-A8F8-4C94-ACFB-D95EA204F5BF}" destId="{18870C57-02A4-4B05-B866-85155D848EBA}" srcOrd="0" destOrd="0" presId="urn:microsoft.com/office/officeart/2018/2/layout/IconVerticalSolidList"/>
    <dgm:cxn modelId="{4E75D65B-0F09-4897-A41A-06F2FB2D806B}" type="presOf" srcId="{B6C7AC6F-7F6E-4B5C-8495-C06113B71753}" destId="{BFED8650-9CD7-4733-82C9-AE00F663CBEC}" srcOrd="0" destOrd="0" presId="urn:microsoft.com/office/officeart/2018/2/layout/IconVerticalSolidList"/>
    <dgm:cxn modelId="{FF879D5E-4B38-47A6-A7E5-EB31B85A2240}" type="presOf" srcId="{269E2020-C1B6-4EFD-B1B2-D8C4735DF9D6}" destId="{3D796C3A-9E29-4094-9EF5-82E78E2D4782}" srcOrd="0" destOrd="0" presId="urn:microsoft.com/office/officeart/2018/2/layout/IconVerticalSolidList"/>
    <dgm:cxn modelId="{844656B5-6FE9-456E-A590-073E9BC030BA}" srcId="{B6C7AC6F-7F6E-4B5C-8495-C06113B71753}" destId="{269E2020-C1B6-4EFD-B1B2-D8C4735DF9D6}" srcOrd="1" destOrd="0" parTransId="{D2A2B351-3BB5-46B1-AE49-2D63F1792582}" sibTransId="{6BF7123B-F2A8-4E1D-85BC-4085C14276DD}"/>
    <dgm:cxn modelId="{423188BB-4ECE-46B0-B81C-F3C433D8751E}" srcId="{B6C7AC6F-7F6E-4B5C-8495-C06113B71753}" destId="{924973F4-A8F8-4C94-ACFB-D95EA204F5BF}" srcOrd="0" destOrd="0" parTransId="{EB59D922-07BA-47A8-97AC-110B44A451B1}" sibTransId="{78B2A3EB-7482-4B74-B8B2-6AD554A27EE3}"/>
    <dgm:cxn modelId="{9FF02365-C8E1-476A-8EA9-9C673D171B7F}" type="presParOf" srcId="{BFED8650-9CD7-4733-82C9-AE00F663CBEC}" destId="{F1EAEAC7-7ADF-4430-90FF-EE61713F5548}" srcOrd="0" destOrd="0" presId="urn:microsoft.com/office/officeart/2018/2/layout/IconVerticalSolidList"/>
    <dgm:cxn modelId="{E076CFCF-6A47-433B-A536-AB9FBDE2F7D7}" type="presParOf" srcId="{F1EAEAC7-7ADF-4430-90FF-EE61713F5548}" destId="{92CE7621-3E2D-4A97-8174-5DC6A0CEA87B}" srcOrd="0" destOrd="0" presId="urn:microsoft.com/office/officeart/2018/2/layout/IconVerticalSolidList"/>
    <dgm:cxn modelId="{C5DCB974-9BEA-4E48-98A7-2F058CB29C3A}" type="presParOf" srcId="{F1EAEAC7-7ADF-4430-90FF-EE61713F5548}" destId="{FB2FDB89-3623-4617-BC47-AA52D1739930}" srcOrd="1" destOrd="0" presId="urn:microsoft.com/office/officeart/2018/2/layout/IconVerticalSolidList"/>
    <dgm:cxn modelId="{CBEEB39E-01A5-4DAB-B737-FF222DC87BEF}" type="presParOf" srcId="{F1EAEAC7-7ADF-4430-90FF-EE61713F5548}" destId="{EF658859-8002-467F-99DB-FD29BD7CB0E9}" srcOrd="2" destOrd="0" presId="urn:microsoft.com/office/officeart/2018/2/layout/IconVerticalSolidList"/>
    <dgm:cxn modelId="{98294C70-FA0A-4DD1-9174-84D75449B595}" type="presParOf" srcId="{F1EAEAC7-7ADF-4430-90FF-EE61713F5548}" destId="{18870C57-02A4-4B05-B866-85155D848EBA}" srcOrd="3" destOrd="0" presId="urn:microsoft.com/office/officeart/2018/2/layout/IconVerticalSolidList"/>
    <dgm:cxn modelId="{39F581A5-5275-4D8E-8D27-C92598FB6178}" type="presParOf" srcId="{BFED8650-9CD7-4733-82C9-AE00F663CBEC}" destId="{A91433F4-DA5F-46B6-8CB1-C073078F6B24}" srcOrd="1" destOrd="0" presId="urn:microsoft.com/office/officeart/2018/2/layout/IconVerticalSolidList"/>
    <dgm:cxn modelId="{5DAE7F86-FDDE-4CFD-B611-CD065FA92431}" type="presParOf" srcId="{BFED8650-9CD7-4733-82C9-AE00F663CBEC}" destId="{86FB710B-42CE-4FCC-BBD5-A0EA3494CB2A}" srcOrd="2" destOrd="0" presId="urn:microsoft.com/office/officeart/2018/2/layout/IconVerticalSolidList"/>
    <dgm:cxn modelId="{30504CD0-6C35-4BD0-AA3C-1F4B1B2A305F}" type="presParOf" srcId="{86FB710B-42CE-4FCC-BBD5-A0EA3494CB2A}" destId="{0A944586-385A-444E-923E-83E335BA3E44}" srcOrd="0" destOrd="0" presId="urn:microsoft.com/office/officeart/2018/2/layout/IconVerticalSolidList"/>
    <dgm:cxn modelId="{3337406E-64FF-41BB-B5AF-2704678F9A5F}" type="presParOf" srcId="{86FB710B-42CE-4FCC-BBD5-A0EA3494CB2A}" destId="{E04370C4-C8C9-48C8-A9F2-29883F77681E}" srcOrd="1" destOrd="0" presId="urn:microsoft.com/office/officeart/2018/2/layout/IconVerticalSolidList"/>
    <dgm:cxn modelId="{A6C4C917-E84C-4B70-8A17-DC69C6352162}" type="presParOf" srcId="{86FB710B-42CE-4FCC-BBD5-A0EA3494CB2A}" destId="{E922348D-5DD5-4CDB-B036-913C96B9974E}" srcOrd="2" destOrd="0" presId="urn:microsoft.com/office/officeart/2018/2/layout/IconVerticalSolidList"/>
    <dgm:cxn modelId="{6FE06681-7089-471B-9518-66D138C449FA}" type="presParOf" srcId="{86FB710B-42CE-4FCC-BBD5-A0EA3494CB2A}" destId="{3D796C3A-9E29-4094-9EF5-82E78E2D47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30778-40DE-40CE-886D-203BF04DD8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0FE6CD-60C2-4176-8CD9-C58B930B1FAA}">
      <dgm:prSet/>
      <dgm:spPr/>
      <dgm:t>
        <a:bodyPr/>
        <a:lstStyle/>
        <a:p>
          <a:r>
            <a:rPr lang="fr-FR" dirty="0"/>
            <a:t>La réhabilitation du camion serait aux alentours de           30 000€</a:t>
          </a:r>
          <a:endParaRPr lang="en-US" dirty="0"/>
        </a:p>
      </dgm:t>
    </dgm:pt>
    <dgm:pt modelId="{A0385E41-C64D-4E01-9E79-94FB03E7E7B8}" type="parTrans" cxnId="{3A81130C-7C9F-4C37-BCE9-22123D178626}">
      <dgm:prSet/>
      <dgm:spPr/>
      <dgm:t>
        <a:bodyPr/>
        <a:lstStyle/>
        <a:p>
          <a:endParaRPr lang="en-US"/>
        </a:p>
      </dgm:t>
    </dgm:pt>
    <dgm:pt modelId="{AFCA80A3-C329-4413-BE35-9EB2B0665B2B}" type="sibTrans" cxnId="{3A81130C-7C9F-4C37-BCE9-22123D178626}">
      <dgm:prSet/>
      <dgm:spPr/>
      <dgm:t>
        <a:bodyPr/>
        <a:lstStyle/>
        <a:p>
          <a:endParaRPr lang="en-US"/>
        </a:p>
      </dgm:t>
    </dgm:pt>
    <dgm:pt modelId="{57B7072A-90D1-489F-858E-7AD63119E604}">
      <dgm:prSet/>
      <dgm:spPr/>
      <dgm:t>
        <a:bodyPr/>
        <a:lstStyle/>
        <a:p>
          <a:r>
            <a:rPr lang="fr-FR"/>
            <a:t>Avec l’utilisation des 150km en électricité, le client économise 57,94€</a:t>
          </a:r>
          <a:endParaRPr lang="en-US"/>
        </a:p>
      </dgm:t>
    </dgm:pt>
    <dgm:pt modelId="{05AD993C-CDA7-4F15-9D07-3BE865ABFAF9}" type="parTrans" cxnId="{B3E288A7-789C-4855-890A-62C6B9629A8D}">
      <dgm:prSet/>
      <dgm:spPr/>
      <dgm:t>
        <a:bodyPr/>
        <a:lstStyle/>
        <a:p>
          <a:endParaRPr lang="en-US"/>
        </a:p>
      </dgm:t>
    </dgm:pt>
    <dgm:pt modelId="{24E24606-F9A9-4C6A-8DBB-3C0A221B0F2F}" type="sibTrans" cxnId="{B3E288A7-789C-4855-890A-62C6B9629A8D}">
      <dgm:prSet/>
      <dgm:spPr/>
      <dgm:t>
        <a:bodyPr/>
        <a:lstStyle/>
        <a:p>
          <a:endParaRPr lang="en-US"/>
        </a:p>
      </dgm:t>
    </dgm:pt>
    <dgm:pt modelId="{DC1CA7E0-8E40-4808-8F3C-51EAF6C1422C}">
      <dgm:prSet/>
      <dgm:spPr/>
      <dgm:t>
        <a:bodyPr/>
        <a:lstStyle/>
        <a:p>
          <a:r>
            <a:rPr lang="fr-FR" dirty="0"/>
            <a:t>au bout de 2 ans, il aura économisé 36 734€</a:t>
          </a:r>
          <a:endParaRPr lang="en-US" dirty="0"/>
        </a:p>
      </dgm:t>
    </dgm:pt>
    <dgm:pt modelId="{7B1CE7A7-402B-47BF-A8D4-5EEF6150CA3F}" type="parTrans" cxnId="{2F66C4EC-E998-4B9B-852F-70F74C09AC37}">
      <dgm:prSet/>
      <dgm:spPr/>
      <dgm:t>
        <a:bodyPr/>
        <a:lstStyle/>
        <a:p>
          <a:endParaRPr lang="en-US"/>
        </a:p>
      </dgm:t>
    </dgm:pt>
    <dgm:pt modelId="{C601E5B8-5C29-419C-A115-C4AD5E8FB797}" type="sibTrans" cxnId="{2F66C4EC-E998-4B9B-852F-70F74C09AC37}">
      <dgm:prSet/>
      <dgm:spPr/>
      <dgm:t>
        <a:bodyPr/>
        <a:lstStyle/>
        <a:p>
          <a:endParaRPr lang="en-US"/>
        </a:p>
      </dgm:t>
    </dgm:pt>
    <dgm:pt modelId="{2DB5708A-681A-084C-B7B9-347DBA230F5B}" type="pres">
      <dgm:prSet presAssocID="{E7B30778-40DE-40CE-886D-203BF04DD8B4}" presName="linear" presStyleCnt="0">
        <dgm:presLayoutVars>
          <dgm:animLvl val="lvl"/>
          <dgm:resizeHandles val="exact"/>
        </dgm:presLayoutVars>
      </dgm:prSet>
      <dgm:spPr/>
    </dgm:pt>
    <dgm:pt modelId="{D5062044-B1BE-6040-ACE3-804FE9E6D25F}" type="pres">
      <dgm:prSet presAssocID="{A00FE6CD-60C2-4176-8CD9-C58B930B1F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7BB24C-A52A-AB48-BAFA-56F37D4A92B9}" type="pres">
      <dgm:prSet presAssocID="{AFCA80A3-C329-4413-BE35-9EB2B0665B2B}" presName="spacer" presStyleCnt="0"/>
      <dgm:spPr/>
    </dgm:pt>
    <dgm:pt modelId="{1243B224-4249-E847-9E24-60A94E1D5FB3}" type="pres">
      <dgm:prSet presAssocID="{57B7072A-90D1-489F-858E-7AD63119E6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FC7ABC-9CA1-654E-B87C-CF20959B29C9}" type="pres">
      <dgm:prSet presAssocID="{24E24606-F9A9-4C6A-8DBB-3C0A221B0F2F}" presName="spacer" presStyleCnt="0"/>
      <dgm:spPr/>
    </dgm:pt>
    <dgm:pt modelId="{2917B98E-4B69-B64E-A14E-7587B3C0D73C}" type="pres">
      <dgm:prSet presAssocID="{DC1CA7E0-8E40-4808-8F3C-51EAF6C142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81130C-7C9F-4C37-BCE9-22123D178626}" srcId="{E7B30778-40DE-40CE-886D-203BF04DD8B4}" destId="{A00FE6CD-60C2-4176-8CD9-C58B930B1FAA}" srcOrd="0" destOrd="0" parTransId="{A0385E41-C64D-4E01-9E79-94FB03E7E7B8}" sibTransId="{AFCA80A3-C329-4413-BE35-9EB2B0665B2B}"/>
    <dgm:cxn modelId="{83E0856F-5FCC-4940-BD89-3858CB7E4A48}" type="presOf" srcId="{57B7072A-90D1-489F-858E-7AD63119E604}" destId="{1243B224-4249-E847-9E24-60A94E1D5FB3}" srcOrd="0" destOrd="0" presId="urn:microsoft.com/office/officeart/2005/8/layout/vList2"/>
    <dgm:cxn modelId="{A6588577-7649-BD4F-B28F-975A0F745D57}" type="presOf" srcId="{E7B30778-40DE-40CE-886D-203BF04DD8B4}" destId="{2DB5708A-681A-084C-B7B9-347DBA230F5B}" srcOrd="0" destOrd="0" presId="urn:microsoft.com/office/officeart/2005/8/layout/vList2"/>
    <dgm:cxn modelId="{910A7792-90DD-2342-A6C5-3274818D53E2}" type="presOf" srcId="{DC1CA7E0-8E40-4808-8F3C-51EAF6C1422C}" destId="{2917B98E-4B69-B64E-A14E-7587B3C0D73C}" srcOrd="0" destOrd="0" presId="urn:microsoft.com/office/officeart/2005/8/layout/vList2"/>
    <dgm:cxn modelId="{B3E288A7-789C-4855-890A-62C6B9629A8D}" srcId="{E7B30778-40DE-40CE-886D-203BF04DD8B4}" destId="{57B7072A-90D1-489F-858E-7AD63119E604}" srcOrd="1" destOrd="0" parTransId="{05AD993C-CDA7-4F15-9D07-3BE865ABFAF9}" sibTransId="{24E24606-F9A9-4C6A-8DBB-3C0A221B0F2F}"/>
    <dgm:cxn modelId="{73FBB5BA-76D2-AA45-8CBE-CC99A53B86B6}" type="presOf" srcId="{A00FE6CD-60C2-4176-8CD9-C58B930B1FAA}" destId="{D5062044-B1BE-6040-ACE3-804FE9E6D25F}" srcOrd="0" destOrd="0" presId="urn:microsoft.com/office/officeart/2005/8/layout/vList2"/>
    <dgm:cxn modelId="{2F66C4EC-E998-4B9B-852F-70F74C09AC37}" srcId="{E7B30778-40DE-40CE-886D-203BF04DD8B4}" destId="{DC1CA7E0-8E40-4808-8F3C-51EAF6C1422C}" srcOrd="2" destOrd="0" parTransId="{7B1CE7A7-402B-47BF-A8D4-5EEF6150CA3F}" sibTransId="{C601E5B8-5C29-419C-A115-C4AD5E8FB797}"/>
    <dgm:cxn modelId="{E34C248B-0738-C242-96AD-8DCD868D5C87}" type="presParOf" srcId="{2DB5708A-681A-084C-B7B9-347DBA230F5B}" destId="{D5062044-B1BE-6040-ACE3-804FE9E6D25F}" srcOrd="0" destOrd="0" presId="urn:microsoft.com/office/officeart/2005/8/layout/vList2"/>
    <dgm:cxn modelId="{F2205361-FE9B-5F4A-8EEA-2FF3A38CF1E5}" type="presParOf" srcId="{2DB5708A-681A-084C-B7B9-347DBA230F5B}" destId="{067BB24C-A52A-AB48-BAFA-56F37D4A92B9}" srcOrd="1" destOrd="0" presId="urn:microsoft.com/office/officeart/2005/8/layout/vList2"/>
    <dgm:cxn modelId="{2CBA68E0-E123-1C48-A817-AEA0CD786C28}" type="presParOf" srcId="{2DB5708A-681A-084C-B7B9-347DBA230F5B}" destId="{1243B224-4249-E847-9E24-60A94E1D5FB3}" srcOrd="2" destOrd="0" presId="urn:microsoft.com/office/officeart/2005/8/layout/vList2"/>
    <dgm:cxn modelId="{9E14C811-59A6-C44B-9037-CE22A4EF124E}" type="presParOf" srcId="{2DB5708A-681A-084C-B7B9-347DBA230F5B}" destId="{4CFC7ABC-9CA1-654E-B87C-CF20959B29C9}" srcOrd="3" destOrd="0" presId="urn:microsoft.com/office/officeart/2005/8/layout/vList2"/>
    <dgm:cxn modelId="{98D7DFA4-2006-E042-AFB4-12A628F6B4D1}" type="presParOf" srcId="{2DB5708A-681A-084C-B7B9-347DBA230F5B}" destId="{2917B98E-4B69-B64E-A14E-7587B3C0D7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999C8-F4B5-44BD-8FFF-0FFDC19980EA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14E99-B7C4-4480-A541-6A775BE5FBD5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B1F4C-AC45-4B05-8BE5-0B00F4EC8C49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500" kern="1200" dirty="0"/>
            <a:t>Mise en place d’une ligne de caténaire sur la voie la plus à droite, sur la A1, sur une longueur de 150km. </a:t>
          </a:r>
          <a:endParaRPr lang="en-US" sz="1500" kern="1200" dirty="0"/>
        </a:p>
      </dsp:txBody>
      <dsp:txXfrm>
        <a:off x="1548914" y="3176402"/>
        <a:ext cx="3600000" cy="720000"/>
      </dsp:txXfrm>
    </dsp:sp>
    <dsp:sp modelId="{530D0C1F-C781-4F23-A3C3-591FF44EA95A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ED6C-93F7-44BE-8EC7-3E836A4AB036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AC9B0-3D1F-4E4E-A290-E8FECDD6A333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500" kern="1200"/>
            <a:t>Les camions sont réhabilités par les entreprises privées.</a:t>
          </a:r>
          <a:endParaRPr lang="en-US" sz="1500" kern="1200"/>
        </a:p>
      </dsp:txBody>
      <dsp:txXfrm>
        <a:off x="5778914" y="317640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7621-3E2D-4A97-8174-5DC6A0CEA87B}">
      <dsp:nvSpPr>
        <dsp:cNvPr id="0" name=""/>
        <dsp:cNvSpPr/>
      </dsp:nvSpPr>
      <dsp:spPr>
        <a:xfrm>
          <a:off x="0" y="955306"/>
          <a:ext cx="6301601" cy="17636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FDB89-3623-4617-BC47-AA52D1739930}">
      <dsp:nvSpPr>
        <dsp:cNvPr id="0" name=""/>
        <dsp:cNvSpPr/>
      </dsp:nvSpPr>
      <dsp:spPr>
        <a:xfrm>
          <a:off x="533501" y="1352126"/>
          <a:ext cx="970003" cy="9700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70C57-02A4-4B05-B866-85155D848EBA}">
      <dsp:nvSpPr>
        <dsp:cNvPr id="0" name=""/>
        <dsp:cNvSpPr/>
      </dsp:nvSpPr>
      <dsp:spPr>
        <a:xfrm>
          <a:off x="2037007" y="955306"/>
          <a:ext cx="4264593" cy="176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52" tIns="186652" rIns="186652" bIns="18665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Une aide de l’Union Européenne</a:t>
          </a:r>
          <a:endParaRPr lang="en-US" sz="2500" kern="1200"/>
        </a:p>
      </dsp:txBody>
      <dsp:txXfrm>
        <a:off x="2037007" y="955306"/>
        <a:ext cx="4264593" cy="1763642"/>
      </dsp:txXfrm>
    </dsp:sp>
    <dsp:sp modelId="{0A944586-385A-444E-923E-83E335BA3E44}">
      <dsp:nvSpPr>
        <dsp:cNvPr id="0" name=""/>
        <dsp:cNvSpPr/>
      </dsp:nvSpPr>
      <dsp:spPr>
        <a:xfrm>
          <a:off x="0" y="3159859"/>
          <a:ext cx="6301601" cy="17636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370C4-C8C9-48C8-A9F2-29883F77681E}">
      <dsp:nvSpPr>
        <dsp:cNvPr id="0" name=""/>
        <dsp:cNvSpPr/>
      </dsp:nvSpPr>
      <dsp:spPr>
        <a:xfrm>
          <a:off x="533501" y="3556679"/>
          <a:ext cx="970003" cy="9700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96C3A-9E29-4094-9EF5-82E78E2D4782}">
      <dsp:nvSpPr>
        <dsp:cNvPr id="0" name=""/>
        <dsp:cNvSpPr/>
      </dsp:nvSpPr>
      <dsp:spPr>
        <a:xfrm>
          <a:off x="2037007" y="3159859"/>
          <a:ext cx="4264593" cy="176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52" tIns="186652" rIns="186652" bIns="18665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Une installation permise par les sociétés d’autoroutes (Eiffage)</a:t>
          </a:r>
          <a:endParaRPr lang="en-US" sz="2500" kern="1200"/>
        </a:p>
      </dsp:txBody>
      <dsp:txXfrm>
        <a:off x="2037007" y="3159859"/>
        <a:ext cx="4264593" cy="1763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62044-B1BE-6040-ACE3-804FE9E6D25F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La réhabilitation du camion serait aux alentours de           30 000€</a:t>
          </a:r>
          <a:endParaRPr lang="en-US" sz="3400" kern="1200" dirty="0"/>
        </a:p>
      </dsp:txBody>
      <dsp:txXfrm>
        <a:off x="66025" y="114994"/>
        <a:ext cx="10383550" cy="1220470"/>
      </dsp:txXfrm>
    </dsp:sp>
    <dsp:sp modelId="{1243B224-4249-E847-9E24-60A94E1D5FB3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Avec l’utilisation des 150km en électricité, le client économise 57,94€</a:t>
          </a:r>
          <a:endParaRPr lang="en-US" sz="3400" kern="1200"/>
        </a:p>
      </dsp:txBody>
      <dsp:txXfrm>
        <a:off x="66025" y="1565434"/>
        <a:ext cx="10383550" cy="1220470"/>
      </dsp:txXfrm>
    </dsp:sp>
    <dsp:sp modelId="{2917B98E-4B69-B64E-A14E-7587B3C0D73C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au bout de 2 ans, il aura économisé 36 734€</a:t>
          </a:r>
          <a:endParaRPr lang="en-US" sz="3400" kern="1200" dirty="0"/>
        </a:p>
      </dsp:txBody>
      <dsp:txXfrm>
        <a:off x="66025" y="3015873"/>
        <a:ext cx="10383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C0CB4-1BB8-144B-A03D-8D0D54C4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693777-081B-3A4E-B542-B2A707959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346F9B-63F8-394E-92AE-6D4AE59B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87048C-A1D9-6F4A-BE38-CBFB3309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595DF-8BCB-A445-93CE-CF90C80E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05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2A228-DA0A-1B45-87D7-01E5E91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7D53FB-C182-E640-863C-9AF25A131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E78DA-74B6-724E-82E5-80CE4F8C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5EB219-922A-7D4F-AE96-500817AB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ED2A52-12A5-1746-AFDC-95073568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39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C2F688-2B2F-5848-A514-4965DE9F0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CD709F-1782-EA45-A6F3-7F344452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AEE5A9-B45D-0B47-A67C-DAD95AB4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E58208-D9CF-9749-AA9C-BBE65883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CD0B1C-824D-5D41-A938-4F6268B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7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960F9-071E-634F-AC04-8E432E57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356710-EA13-0346-AC3A-31B6B1D4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C728E-A118-C544-AE19-40A7E1F6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A9E411-5720-0741-A2D3-805A2EAB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893E14-E507-3346-BED2-59EFF320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88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39EE8-B196-4E4D-B43D-32736C61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6E1284-7BF2-2B4A-8977-48FBC0729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797BA-0710-1343-BEB4-8E0643DA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FC4C81-E868-A845-948F-18A7F98F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E92FF-B2CD-8A45-B099-CAAC50D1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4BD30-09AC-544A-8EEC-2F66D45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579610-C34A-D345-8CCF-3A600B1E2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C85D98-054B-F141-8848-EA3809EB0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463D0D-0E13-0146-A291-AD1DD7D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4EDB0-8DB8-7844-9D12-C436953A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8C5B07-0A05-AC48-A889-E5E05EC7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C410A-A521-AB46-9901-0E87EDB8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E67D93-C600-1D4A-BC92-4F992543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ECE53B-AFDC-ED48-A316-CE515F15E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F27338-B624-CB4A-8BE1-5B1048638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AD81E2-041A-6945-95F6-E476C56BF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91729B-439C-124A-AC70-33EBBF5C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0FE9D0-2555-C145-9782-83F291F3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26DBD9-7030-6B43-BCC7-A630A0CA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99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8A1BC-1AAB-DB40-9A6A-E92D8B1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A483A1-D84B-A44A-B2E6-5DB42566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0C192D-44F5-A548-AE65-24141EFE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7A6E2C-1A16-7E47-8D60-ADE340C9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3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176C2A-8A34-9D4D-A6B3-F363CF9E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87C03C-FCED-9843-8CB1-A99FD5FB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65C381-22B7-CF40-A40D-533832C0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77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30859-C53B-0C42-94B5-8B029578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6F0B7-EA5F-F64A-9E77-2FB901D8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9B24E6-6DBC-9446-B831-6EBC7839C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D59D58-C158-0449-B7B6-2104B810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54EE23-BCF7-464E-871A-F61D248F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D3CC93-AD50-134B-8BAE-8DBCF0AE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9E3E5-F9CF-2C45-96F5-66896CA4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3E5E08-CAF4-AD46-9A07-575330A0C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7F1B5D-7F21-894B-81DC-6BE931B0E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E2EDD8-4A24-104D-8BEB-67FE1738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E8EB9D-36A3-5648-8091-916B98DE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70D464-3761-4547-ACAB-DA3ECA6F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0D6240-BE56-3243-9F93-367637B7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109354-431D-494B-BD2E-915C97AD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04284-43E1-004F-B682-C5539571F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3A14-6FEC-7E49-99A6-776D43BB310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8D50A8-47D8-1246-9F9F-82CF89801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5E2210-C0BF-0C4F-99E8-C57AB98F2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2623-BABE-C844-98EB-BAEBFB0A7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0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véhicule, truck, Véhicule terrestre&#10;&#10;Description générée automatiquement">
            <a:extLst>
              <a:ext uri="{FF2B5EF4-FFF2-40B4-BE49-F238E27FC236}">
                <a16:creationId xmlns:a16="http://schemas.microsoft.com/office/drawing/2014/main" id="{432352C6-60F1-1A47-8273-E8C451A14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06" b="28183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BBF06-0860-6C41-9015-4F60ECEA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5200" dirty="0"/>
              <a:t>Poly-truck</a:t>
            </a:r>
          </a:p>
        </p:txBody>
      </p:sp>
    </p:spTree>
    <p:extLst>
      <p:ext uri="{BB962C8B-B14F-4D97-AF65-F5344CB8AC3E}">
        <p14:creationId xmlns:p14="http://schemas.microsoft.com/office/powerpoint/2010/main" val="37247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C4151-575C-354B-B6C9-E61ED3E4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Qu’est ce que le client y gagne ?</a:t>
            </a:r>
          </a:p>
        </p:txBody>
      </p:sp>
      <p:graphicFrame>
        <p:nvGraphicFramePr>
          <p:cNvPr id="8" name="Espace réservé du contenu 2">
            <a:extLst>
              <a:ext uri="{FF2B5EF4-FFF2-40B4-BE49-F238E27FC236}">
                <a16:creationId xmlns:a16="http://schemas.microsoft.com/office/drawing/2014/main" id="{976A4E3D-4A8C-1A72-6F03-E5DF59C7F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1195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66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30B4C-837C-F547-8B69-4953D43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Notre concept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DC516-0DF9-F143-A3BF-36EA2467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4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 algn="ctr">
              <a:buNone/>
            </a:pPr>
            <a:endParaRPr lang="fr-FR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fr-FR" dirty="0">
                <a:sym typeface="Wingdings" pitchFamily="2" charset="2"/>
              </a:rPr>
              <a:t>Le poly-truck permettrait de circuler sur 150km, uniquement à l’électricité.</a:t>
            </a:r>
          </a:p>
          <a:p>
            <a:pPr marL="0" indent="0" algn="ctr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000" dirty="0">
                <a:sym typeface="Wingdings" pitchFamily="2" charset="2"/>
              </a:rPr>
              <a:t>	Limiter l’utilisation des énergies fossiles.</a:t>
            </a:r>
          </a:p>
          <a:p>
            <a:pPr marL="0" indent="0">
              <a:buNone/>
            </a:pPr>
            <a:endParaRPr lang="fr-FR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000" dirty="0">
                <a:sym typeface="Wingdings" pitchFamily="2" charset="2"/>
              </a:rPr>
              <a:t>	Faire des économies sur le transport.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59C8C465-C466-2243-B1E3-B7738C79BD8A}"/>
              </a:ext>
            </a:extLst>
          </p:cNvPr>
          <p:cNvSpPr/>
          <p:nvPr/>
        </p:nvSpPr>
        <p:spPr>
          <a:xfrm>
            <a:off x="1116981" y="3188899"/>
            <a:ext cx="657922" cy="39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22AF2D73-5D95-0D42-B940-3B4F3205EC99}"/>
              </a:ext>
            </a:extLst>
          </p:cNvPr>
          <p:cNvSpPr/>
          <p:nvPr/>
        </p:nvSpPr>
        <p:spPr>
          <a:xfrm>
            <a:off x="1116981" y="3952680"/>
            <a:ext cx="657922" cy="39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BFBA04-EAF3-A346-95D6-718B3B4C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   Concrétisation et mise en place du projet 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6B8FB791-549A-0ACE-A363-2002ED894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78278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49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Grue de levage">
            <a:extLst>
              <a:ext uri="{FF2B5EF4-FFF2-40B4-BE49-F238E27FC236}">
                <a16:creationId xmlns:a16="http://schemas.microsoft.com/office/drawing/2014/main" id="{7ED49BA4-4EE8-B7B0-25BF-C48C99DC6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A6ACD7-A272-A34B-B585-F5DEFC20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/>
              <a:t>Ressources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ABBCF-2553-4C4A-998B-07AA32A13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/>
              <a:t>Utilisation de camions pour apporter matériaux en tout genre (câbles porteurs, fils conducteurs, poteaux)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/>
              <a:t>Installation transformateurs et proximité avec les lieux de production d’électricité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/>
              <a:t>Main d’œuvre nombreuse</a:t>
            </a:r>
          </a:p>
        </p:txBody>
      </p:sp>
    </p:spTree>
    <p:extLst>
      <p:ext uri="{BB962C8B-B14F-4D97-AF65-F5344CB8AC3E}">
        <p14:creationId xmlns:p14="http://schemas.microsoft.com/office/powerpoint/2010/main" val="291650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4B9745-77BB-044F-8C80-3CADA45E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Les partenaires/fournisseurs</a:t>
            </a:r>
          </a:p>
        </p:txBody>
      </p:sp>
      <p:grpSp>
        <p:nvGrpSpPr>
          <p:cNvPr id="20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5" name="Espace réservé du contenu 2">
            <a:extLst>
              <a:ext uri="{FF2B5EF4-FFF2-40B4-BE49-F238E27FC236}">
                <a16:creationId xmlns:a16="http://schemas.microsoft.com/office/drawing/2014/main" id="{F47B3E47-3F16-F344-191D-84D62398E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1178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47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148B94-829B-4D06-81FB-D8797E1EC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C3312E-0137-BD4C-B19E-C89CFBC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87" y="552160"/>
            <a:ext cx="5847781" cy="1046671"/>
          </a:xfrm>
        </p:spPr>
        <p:txBody>
          <a:bodyPr>
            <a:normAutofit/>
          </a:bodyPr>
          <a:lstStyle/>
          <a:p>
            <a:r>
              <a:rPr lang="fr-FR" sz="2800"/>
              <a:t>Clientèle ciblée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2603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BE5F66-0F3A-4148-BF94-AF8ED352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8" y="2551558"/>
            <a:ext cx="5847780" cy="334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/>
              <a:t>Les entreprises de transport, en souscrivant à un abonnement, </a:t>
            </a:r>
          </a:p>
          <a:p>
            <a:pPr marL="0" indent="0">
              <a:buNone/>
            </a:pPr>
            <a:r>
              <a:rPr lang="fr-FR" sz="2000" dirty="0"/>
              <a:t>bénéficieront  de la route aménagée et devront à leur frais, équiper leurs véhicules de pantographes et de moteurs électriques.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Picture 4" descr="Conteneurs d'expédition de marchandises en pile et sur un semi-remorque dans un port">
            <a:extLst>
              <a:ext uri="{FF2B5EF4-FFF2-40B4-BE49-F238E27FC236}">
                <a16:creationId xmlns:a16="http://schemas.microsoft.com/office/drawing/2014/main" id="{3022D4B0-3917-EE87-2A03-1224D48C4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99" r="17201"/>
          <a:stretch/>
        </p:blipFill>
        <p:spPr>
          <a:xfrm>
            <a:off x="7940040" y="10"/>
            <a:ext cx="4251960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874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0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95EBF-32A1-DA45-B4C0-DDF9DD78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coûts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9BD16-8DEE-794E-86F6-3D19CCF9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Installation voie </a:t>
            </a:r>
            <a:r>
              <a:rPr lang="fr-FR" dirty="0">
                <a:sym typeface="Wingdings" pitchFamily="2" charset="2"/>
              </a:rPr>
              <a:t>             580 M d’euros   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6876EAD6-02A2-634B-A0D4-C3980BEAC408}"/>
              </a:ext>
            </a:extLst>
          </p:cNvPr>
          <p:cNvSpPr/>
          <p:nvPr/>
        </p:nvSpPr>
        <p:spPr>
          <a:xfrm>
            <a:off x="3512557" y="2878594"/>
            <a:ext cx="657922" cy="39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8BB33969-1316-6246-A82F-D524A424B173}"/>
              </a:ext>
            </a:extLst>
          </p:cNvPr>
          <p:cNvSpPr/>
          <p:nvPr/>
        </p:nvSpPr>
        <p:spPr>
          <a:xfrm rot="20308559">
            <a:off x="6515875" y="2576363"/>
            <a:ext cx="657922" cy="39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92F9486B-10FA-AC4E-BE7F-CEE030965C58}"/>
              </a:ext>
            </a:extLst>
          </p:cNvPr>
          <p:cNvSpPr/>
          <p:nvPr/>
        </p:nvSpPr>
        <p:spPr>
          <a:xfrm rot="1282680">
            <a:off x="6516033" y="3118887"/>
            <a:ext cx="657922" cy="39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A09D37-DC51-1148-87D1-B1BC2A37D1B0}"/>
              </a:ext>
            </a:extLst>
          </p:cNvPr>
          <p:cNvSpPr txBox="1"/>
          <p:nvPr/>
        </p:nvSpPr>
        <p:spPr>
          <a:xfrm>
            <a:off x="7359805" y="1973236"/>
            <a:ext cx="323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330 M d’euros provenant du budget autoroutes françaises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7546DC-2D0A-BA42-A4F4-8009C15041C3}"/>
              </a:ext>
            </a:extLst>
          </p:cNvPr>
          <p:cNvSpPr txBox="1"/>
          <p:nvPr/>
        </p:nvSpPr>
        <p:spPr>
          <a:xfrm>
            <a:off x="7359805" y="3395874"/>
            <a:ext cx="289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250 M d’euros du budget écologique financée par l’Union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222264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Des Nombres et des graphiques orange et bleu">
            <a:extLst>
              <a:ext uri="{FF2B5EF4-FFF2-40B4-BE49-F238E27FC236}">
                <a16:creationId xmlns:a16="http://schemas.microsoft.com/office/drawing/2014/main" id="{03D440BA-0D90-3539-448C-13D8AAFFD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" r="10308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9817AC-D4DA-C94A-A938-4AF02E43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fr-FR" sz="3600"/>
              <a:t>Les revenus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83A3F3-C568-3748-AC1D-F5617EAB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/>
              <a:t>Les consommateurs paieraient 0,35 € pour 1kW/h utilisé.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/>
              <a:t>Le coût du projet serait amorti au bout de 30 ans.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35895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reinte carbone : conscientiser sur les gaz à effet de serre">
            <a:extLst>
              <a:ext uri="{FF2B5EF4-FFF2-40B4-BE49-F238E27FC236}">
                <a16:creationId xmlns:a16="http://schemas.microsoft.com/office/drawing/2014/main" id="{F407C2DF-00B9-F940-91F7-70170EF9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77" y="714531"/>
            <a:ext cx="6833080" cy="38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86A040-8CA5-3D4F-883A-E3E404B3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Bilan carbone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50402-CA9E-204C-A4A4-54248DD3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09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Installation  de la caténaire           10 950t de CO2 pour 150km</a:t>
            </a:r>
          </a:p>
          <a:p>
            <a:pPr marL="0" indent="0">
              <a:buNone/>
            </a:pPr>
            <a:r>
              <a:rPr lang="fr-FR" dirty="0"/>
              <a:t>Emission camion pleins        10 kg 665g de CO2 émis (pour un camion)</a:t>
            </a:r>
          </a:p>
          <a:p>
            <a:pPr marL="0" indent="0" algn="ctr">
              <a:buNone/>
            </a:pPr>
            <a:r>
              <a:rPr lang="fr-FR" dirty="0"/>
              <a:t>                                                   (Pour 3 000 camions), on consommerait                   10 142t de CO2 en 1an.                                    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B6EE6F50-6727-C34A-ADB3-D144737B2F41}"/>
              </a:ext>
            </a:extLst>
          </p:cNvPr>
          <p:cNvSpPr/>
          <p:nvPr/>
        </p:nvSpPr>
        <p:spPr>
          <a:xfrm>
            <a:off x="4990127" y="4558522"/>
            <a:ext cx="657922" cy="39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722EF272-156C-9F4C-8DA5-832F93254F02}"/>
              </a:ext>
            </a:extLst>
          </p:cNvPr>
          <p:cNvSpPr/>
          <p:nvPr/>
        </p:nvSpPr>
        <p:spPr>
          <a:xfrm>
            <a:off x="4343313" y="5152995"/>
            <a:ext cx="592069" cy="390293"/>
          </a:xfrm>
          <a:prstGeom prst="rightArrow">
            <a:avLst>
              <a:gd name="adj1" fmla="val 434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94E1819B-4A8E-BB48-83E6-22F2BF1520CC}"/>
              </a:ext>
            </a:extLst>
          </p:cNvPr>
          <p:cNvSpPr/>
          <p:nvPr/>
        </p:nvSpPr>
        <p:spPr>
          <a:xfrm rot="2151375">
            <a:off x="4198252" y="5540642"/>
            <a:ext cx="657922" cy="392096"/>
          </a:xfrm>
          <a:prstGeom prst="rightArrow">
            <a:avLst>
              <a:gd name="adj1" fmla="val 50000"/>
              <a:gd name="adj2" fmla="val 40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56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293</Words>
  <Application>Microsoft Macintosh PowerPoint</Application>
  <PresentationFormat>Grand écran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Meiryo</vt:lpstr>
      <vt:lpstr>Arial</vt:lpstr>
      <vt:lpstr>Calibri</vt:lpstr>
      <vt:lpstr>Calibri Light</vt:lpstr>
      <vt:lpstr>Thème Office</vt:lpstr>
      <vt:lpstr>Poly-truck</vt:lpstr>
      <vt:lpstr>Notre concept</vt:lpstr>
      <vt:lpstr>   Concrétisation et mise en place du projet </vt:lpstr>
      <vt:lpstr>Ressources clés</vt:lpstr>
      <vt:lpstr>Les partenaires/fournisseurs</vt:lpstr>
      <vt:lpstr>Clientèle ciblée</vt:lpstr>
      <vt:lpstr>Les coûts</vt:lpstr>
      <vt:lpstr>Les revenus</vt:lpstr>
      <vt:lpstr>Bilan carbone</vt:lpstr>
      <vt:lpstr>Qu’est ce que le client y gagne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Poly-trucks</dc:title>
  <dc:creator>Xavier Troulier</dc:creator>
  <cp:lastModifiedBy>Xavier Troulier</cp:lastModifiedBy>
  <cp:revision>5</cp:revision>
  <dcterms:created xsi:type="dcterms:W3CDTF">2023-09-25T11:41:18Z</dcterms:created>
  <dcterms:modified xsi:type="dcterms:W3CDTF">2023-09-26T08:37:13Z</dcterms:modified>
</cp:coreProperties>
</file>