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68" r:id="rId4"/>
  </p:sldMasterIdLst>
  <p:notesMasterIdLst>
    <p:notesMasterId r:id="rId17"/>
  </p:notesMasterIdLst>
  <p:handoutMasterIdLst>
    <p:handoutMasterId r:id="rId18"/>
  </p:handoutMasterIdLst>
  <p:sldIdLst>
    <p:sldId id="269" r:id="rId5"/>
    <p:sldId id="272" r:id="rId6"/>
    <p:sldId id="275" r:id="rId7"/>
    <p:sldId id="276" r:id="rId8"/>
    <p:sldId id="277" r:id="rId9"/>
    <p:sldId id="278" r:id="rId10"/>
    <p:sldId id="282" r:id="rId11"/>
    <p:sldId id="280" r:id="rId12"/>
    <p:sldId id="283" r:id="rId13"/>
    <p:sldId id="281" r:id="rId14"/>
    <p:sldId id="279" r:id="rId15"/>
    <p:sldId id="284" r:id="rId16"/>
  </p:sldIdLst>
  <p:sldSz cx="12192000" cy="6858000"/>
  <p:notesSz cx="6858000" cy="9144000"/>
  <p:defaultTextStyle>
    <a:defPPr rtl="0"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3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07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A33BFB4-C903-4543-8022-7C47D7CF8A87}" type="datetime1">
              <a:rPr lang="fr-FR" smtClean="0"/>
              <a:t>20/10/2020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063CFFE-8462-416E-AEB2-4E7281CE07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9707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6038543-6FDB-406D-A4C2-E864076D2CF2}" type="datetime1">
              <a:rPr lang="fr-FR" noProof="0" smtClean="0"/>
              <a:t>20/10/2020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4E81925-CA98-455D-A45B-7A71D36D905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290941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14E81925-CA98-455D-A45B-7A71D36D905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268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14E81925-CA98-455D-A45B-7A71D36D905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196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 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e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 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 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20" name="Espace réservé de la date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 rtlCol="0"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fld id="{62E8EDC9-EDEF-4977-97EE-78386BCAECC6}" type="datetime1">
              <a:rPr lang="fr-FR" noProof="0" smtClean="0"/>
              <a:t>20/10/2020</a:t>
            </a:fld>
            <a:endParaRPr lang="fr-FR" noProof="0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PCIS Groupe 26</a:t>
            </a:r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0D57DE-82D0-47D8-86A4-F5B197515698}" type="datetime1">
              <a:rPr lang="fr-FR" noProof="0" smtClean="0"/>
              <a:t>20/10/2020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PCIS Groupe 26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B3867F-CBE1-4435-9F70-76F740E016E2}" type="datetime1">
              <a:rPr lang="fr-FR" noProof="0" smtClean="0"/>
              <a:t>20/10/2020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PCIS Groupe 26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C12FC3-B9D6-4161-94EE-1B67E91DD3FC}" type="datetime1">
              <a:rPr lang="fr-FR" noProof="0" smtClean="0"/>
              <a:t>20/10/2020</a:t>
            </a:fld>
            <a:endParaRPr lang="fr-FR" noProof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PCIS Groupe 26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e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Connecteur droit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563624" y="4682062"/>
            <a:ext cx="9070848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7101FC96-EA01-4C2E-989F-A983FD182539}" type="datetime1">
              <a:rPr lang="fr-FR" noProof="0" smtClean="0"/>
              <a:t>20/10/2020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fr-FR" noProof="0"/>
              <a:t>PCIS Groupe 26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 rtlCol="0"/>
          <a:lstStyle/>
          <a:p>
            <a:pPr rtl="0"/>
            <a:fld id="{4FAB73BC-B049-4115-A692-8D63A059BFB8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106680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37032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EEE82E-2B09-41D7-8DEC-B8132F99FE1F}" type="datetime1">
              <a:rPr lang="fr-FR" noProof="0" smtClean="0"/>
              <a:t>20/10/2020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PCIS Groupe 26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06984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1069848" y="2755898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373368" y="2756581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5189CE-CEC5-4A49-8630-A16B4C3EA33B}" type="datetime1">
              <a:rPr lang="fr-FR" noProof="0" smtClean="0"/>
              <a:t>20/10/2020</a:t>
            </a:fld>
            <a:endParaRPr lang="fr-FR" noProof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PCIS Groupe 26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DF882E-41C1-4695-808D-D90B261D8909}" type="datetime1">
              <a:rPr lang="fr-FR" noProof="0" smtClean="0"/>
              <a:t>20/10/2020</a:t>
            </a:fld>
            <a:endParaRPr lang="fr-FR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PCIS Groupe 26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B841AF-AE66-4A27-A61D-15AE801E1130}" type="datetime1">
              <a:rPr lang="fr-FR" noProof="0" smtClean="0"/>
              <a:t>20/10/2020</a:t>
            </a:fld>
            <a:endParaRPr lang="fr-FR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PCIS Groupe 26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 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85800" y="609600"/>
            <a:ext cx="7772400" cy="53340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0780" cy="35052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74185F-1691-494C-9670-C1F399A3894D}" type="datetime1">
              <a:rPr lang="fr-FR" noProof="0" smtClean="0"/>
              <a:t>20/10/2020</a:t>
            </a:fld>
            <a:endParaRPr lang="fr-FR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fr-FR" noProof="0"/>
              <a:t>PCIS Groupe 26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4FAB73BC-B049-4115-A692-8D63A059BFB8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12" name="Rectangle 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rtlCol="0"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pour une imag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2304" cy="3502152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391BE4A7-C367-4118-85EA-ACE1C165C090}" type="datetime1">
              <a:rPr lang="fr-FR" noProof="0" smtClean="0"/>
              <a:t>20/10/2020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rtl="0"/>
            <a:r>
              <a:rPr lang="fr-FR" noProof="0"/>
              <a:t>PCIS Groupe 26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4FAB73BC-B049-4115-A692-8D63A059BFB8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7FB64C0-420F-4E25-9342-1C750FAE0AAE}" type="datetime1">
              <a:rPr lang="fr-FR" noProof="0" smtClean="0"/>
              <a:t>20/10/2020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PCIS Groupe 26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r.freepik.com/vecteurs-premium/jeune-homme-avatar-caractere-vector-illustration-design_2412140.htm" TargetMode="External"/><Relationship Id="rId2" Type="http://schemas.openxmlformats.org/officeDocument/2006/relationships/hyperlink" Target="https://fr.freepik.com/vecteurs-premium/conception-graphique-grand-mere-dessin-anime-mignon-vector-illustration_2073312.ht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23" name="Rectangle 11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26AE06C-CFD8-4FEF-B40F-369A5B066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461504"/>
          </a:xfrm>
        </p:spPr>
        <p:txBody>
          <a:bodyPr rtlCol="0">
            <a:normAutofit/>
          </a:bodyPr>
          <a:lstStyle/>
          <a:p>
            <a:r>
              <a:rPr lang="fr-FR" dirty="0"/>
              <a:t>Titre Lorem Ipsum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6CBB618-D822-4C25-B8B8-6F165AAF9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1708" y="4623127"/>
            <a:ext cx="9070848" cy="457201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/>
              <a:t>Sit Dolor Amet</a:t>
            </a: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2B3179-FA83-48D0-A438-A598C93AF43E}"/>
              </a:ext>
            </a:extLst>
          </p:cNvPr>
          <p:cNvSpPr/>
          <p:nvPr/>
        </p:nvSpPr>
        <p:spPr>
          <a:xfrm>
            <a:off x="0" y="-7295"/>
            <a:ext cx="12192000" cy="6858000"/>
          </a:xfrm>
          <a:prstGeom prst="rect">
            <a:avLst/>
          </a:prstGeom>
          <a:solidFill>
            <a:srgbClr val="F793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15A10AE-25CA-4BB4-AC88-A12E75AD3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910" t="20583" r="1" b="25921"/>
          <a:stretch/>
        </p:blipFill>
        <p:spPr>
          <a:xfrm>
            <a:off x="2962690" y="-345525"/>
            <a:ext cx="6406545" cy="59212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767037-E6B6-47F4-AB59-CC541C188AF8}"/>
              </a:ext>
            </a:extLst>
          </p:cNvPr>
          <p:cNvSpPr/>
          <p:nvPr/>
        </p:nvSpPr>
        <p:spPr>
          <a:xfrm>
            <a:off x="2235200" y="-348343"/>
            <a:ext cx="1074057" cy="6096000"/>
          </a:xfrm>
          <a:prstGeom prst="rect">
            <a:avLst/>
          </a:prstGeom>
          <a:solidFill>
            <a:srgbClr val="F793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B085A3-9BC5-45D9-A6FA-7A572675B593}"/>
              </a:ext>
            </a:extLst>
          </p:cNvPr>
          <p:cNvSpPr/>
          <p:nvPr/>
        </p:nvSpPr>
        <p:spPr>
          <a:xfrm>
            <a:off x="8946113" y="-348343"/>
            <a:ext cx="1074057" cy="6096000"/>
          </a:xfrm>
          <a:prstGeom prst="rect">
            <a:avLst/>
          </a:prstGeom>
          <a:solidFill>
            <a:srgbClr val="F793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4142942-A242-4B9D-B097-6AF3F3FBEB0B}"/>
              </a:ext>
            </a:extLst>
          </p:cNvPr>
          <p:cNvSpPr txBox="1"/>
          <p:nvPr/>
        </p:nvSpPr>
        <p:spPr>
          <a:xfrm>
            <a:off x="1447799" y="4775995"/>
            <a:ext cx="94363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Bahnschrift Light Condensed" panose="020B0502040204020203" pitchFamily="34" charset="0"/>
              </a:rPr>
              <a:t>LABIS Noémie - LACROIX Yanis – LAZZARI Massimo - LE DANGUY Solenn </a:t>
            </a:r>
          </a:p>
          <a:p>
            <a:pPr algn="ctr"/>
            <a:r>
              <a:rPr lang="fr-FR" sz="2800" dirty="0">
                <a:latin typeface="Bahnschrift Light Condensed" panose="020B0502040204020203" pitchFamily="34" charset="0"/>
              </a:rPr>
              <a:t>LIASSINE Mohamed Amine – MEUNIER Gabin – SEITE Nicolas</a:t>
            </a:r>
          </a:p>
          <a:p>
            <a:pPr algn="ctr"/>
            <a:endParaRPr lang="fr-FR" sz="2800" dirty="0">
              <a:latin typeface="Bahnschrift Light Condensed" panose="020B0502040204020203" pitchFamily="34" charset="0"/>
            </a:endParaRPr>
          </a:p>
          <a:p>
            <a:pPr algn="ctr"/>
            <a:r>
              <a:rPr lang="fr-FR" sz="2800" dirty="0">
                <a:latin typeface="Bahnschrift Light Condensed" panose="020B0502040204020203" pitchFamily="34" charset="0"/>
              </a:rPr>
              <a:t>PCIS 2020 – Groupe 26</a:t>
            </a:r>
          </a:p>
        </p:txBody>
      </p:sp>
    </p:spTree>
    <p:extLst>
      <p:ext uri="{BB962C8B-B14F-4D97-AF65-F5344CB8AC3E}">
        <p14:creationId xmlns:p14="http://schemas.microsoft.com/office/powerpoint/2010/main" val="4025185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Une image contenant table&#10;&#10;Description générée automatiquement">
            <a:extLst>
              <a:ext uri="{FF2B5EF4-FFF2-40B4-BE49-F238E27FC236}">
                <a16:creationId xmlns:a16="http://schemas.microsoft.com/office/drawing/2014/main" id="{78E69E3D-9CB9-42BE-9FF5-30BEC96C6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7292" y="424576"/>
            <a:ext cx="5697416" cy="5883096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81C3698-49DE-448E-B16E-CA1FF6E0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PCIS Groupe 26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912B529-6B6B-404E-B505-BEE079FD8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fr-FR" noProof="0" smtClean="0"/>
              <a:pPr rtl="0"/>
              <a:t>10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191421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23" name="Rectangle 11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26AE06C-CFD8-4FEF-B40F-369A5B066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461504"/>
          </a:xfrm>
        </p:spPr>
        <p:txBody>
          <a:bodyPr rtlCol="0">
            <a:normAutofit/>
          </a:bodyPr>
          <a:lstStyle/>
          <a:p>
            <a:r>
              <a:rPr lang="fr-FR" dirty="0"/>
              <a:t>Titre Lorem Ipsum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6CBB618-D822-4C25-B8B8-6F165AAF9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1708" y="4623127"/>
            <a:ext cx="9070848" cy="457201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/>
              <a:t>Sit Dolor Amet</a:t>
            </a: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2B3179-FA83-48D0-A438-A598C93AF43E}"/>
              </a:ext>
            </a:extLst>
          </p:cNvPr>
          <p:cNvSpPr/>
          <p:nvPr/>
        </p:nvSpPr>
        <p:spPr>
          <a:xfrm>
            <a:off x="0" y="-7295"/>
            <a:ext cx="12192000" cy="6858000"/>
          </a:xfrm>
          <a:prstGeom prst="rect">
            <a:avLst/>
          </a:prstGeom>
          <a:solidFill>
            <a:srgbClr val="F793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15A10AE-25CA-4BB4-AC88-A12E75AD3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910" t="20583" r="1" b="25921"/>
          <a:stretch/>
        </p:blipFill>
        <p:spPr>
          <a:xfrm>
            <a:off x="2962690" y="-345525"/>
            <a:ext cx="6406545" cy="59212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767037-E6B6-47F4-AB59-CC541C188AF8}"/>
              </a:ext>
            </a:extLst>
          </p:cNvPr>
          <p:cNvSpPr/>
          <p:nvPr/>
        </p:nvSpPr>
        <p:spPr>
          <a:xfrm>
            <a:off x="2235200" y="-348343"/>
            <a:ext cx="1074057" cy="6096000"/>
          </a:xfrm>
          <a:prstGeom prst="rect">
            <a:avLst/>
          </a:prstGeom>
          <a:solidFill>
            <a:srgbClr val="F793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B085A3-9BC5-45D9-A6FA-7A572675B593}"/>
              </a:ext>
            </a:extLst>
          </p:cNvPr>
          <p:cNvSpPr/>
          <p:nvPr/>
        </p:nvSpPr>
        <p:spPr>
          <a:xfrm>
            <a:off x="8946113" y="-348343"/>
            <a:ext cx="1074057" cy="6096000"/>
          </a:xfrm>
          <a:prstGeom prst="rect">
            <a:avLst/>
          </a:prstGeom>
          <a:solidFill>
            <a:srgbClr val="F793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4142942-A242-4B9D-B097-6AF3F3FBEB0B}"/>
              </a:ext>
            </a:extLst>
          </p:cNvPr>
          <p:cNvSpPr txBox="1"/>
          <p:nvPr/>
        </p:nvSpPr>
        <p:spPr>
          <a:xfrm>
            <a:off x="1447799" y="4775995"/>
            <a:ext cx="94363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Bahnschrift Light Condensed" panose="020B0502040204020203" pitchFamily="34" charset="0"/>
              </a:rPr>
              <a:t>LABIS Noémie - LACROIX Yanis – LAZZARI Massimo - LE DANGUY Solenn </a:t>
            </a:r>
          </a:p>
          <a:p>
            <a:pPr algn="ctr"/>
            <a:r>
              <a:rPr lang="fr-FR" sz="2800" dirty="0">
                <a:latin typeface="Bahnschrift Light Condensed" panose="020B0502040204020203" pitchFamily="34" charset="0"/>
              </a:rPr>
              <a:t>LIASSINE Mohamed Amine – MEUNIER Gabin – SEITE Nicolas</a:t>
            </a:r>
          </a:p>
          <a:p>
            <a:pPr algn="ctr"/>
            <a:endParaRPr lang="fr-FR" sz="2800" dirty="0">
              <a:latin typeface="Bahnschrift Light Condensed" panose="020B0502040204020203" pitchFamily="34" charset="0"/>
            </a:endParaRPr>
          </a:p>
          <a:p>
            <a:pPr algn="ctr"/>
            <a:r>
              <a:rPr lang="fr-FR" sz="2800" dirty="0">
                <a:latin typeface="Bahnschrift Light Condensed" panose="020B0502040204020203" pitchFamily="34" charset="0"/>
              </a:rPr>
              <a:t>PCIS 2020 – Groupe 26</a:t>
            </a:r>
          </a:p>
        </p:txBody>
      </p:sp>
    </p:spTree>
    <p:extLst>
      <p:ext uri="{BB962C8B-B14F-4D97-AF65-F5344CB8AC3E}">
        <p14:creationId xmlns:p14="http://schemas.microsoft.com/office/powerpoint/2010/main" val="3240509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5E9E8F-00D7-4D86-9D40-4B024288F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ahnschrift Light Condensed" panose="020B0502040204020203" pitchFamily="34" charset="0"/>
              </a:rPr>
              <a:t>Sources des images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D45754-432C-4DA1-8E80-DCFD5AB54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Figure 1 – Illustration d’une grand-mère : </a:t>
            </a:r>
            <a:r>
              <a:rPr lang="fr-FR" sz="1800" dirty="0" err="1">
                <a:effectLst/>
                <a:latin typeface="Times New Roman" panose="02020603050405020304" pitchFamily="18" charset="0"/>
              </a:rPr>
              <a:t>stockgiu</a:t>
            </a:r>
            <a:r>
              <a:rPr lang="fr-FR" sz="1800" dirty="0">
                <a:effectLst/>
                <a:latin typeface="Times New Roman" panose="02020603050405020304" pitchFamily="18" charset="0"/>
              </a:rPr>
              <a:t>. (2017). </a:t>
            </a:r>
            <a:r>
              <a:rPr lang="fr-FR" sz="1800" i="1" dirty="0">
                <a:effectLst/>
                <a:latin typeface="Times New Roman" panose="02020603050405020304" pitchFamily="18" charset="0"/>
              </a:rPr>
              <a:t>Conception Graphique De Grand-mère Dessin Animé Mignon </a:t>
            </a:r>
            <a:r>
              <a:rPr lang="fr-FR" sz="1800" i="1" dirty="0" err="1">
                <a:effectLst/>
                <a:latin typeface="Times New Roman" panose="02020603050405020304" pitchFamily="18" charset="0"/>
              </a:rPr>
              <a:t>Vector</a:t>
            </a:r>
            <a:r>
              <a:rPr lang="fr-FR" sz="1800" i="1" dirty="0">
                <a:effectLst/>
                <a:latin typeface="Times New Roman" panose="02020603050405020304" pitchFamily="18" charset="0"/>
              </a:rPr>
              <a:t> Illustration Vecteur Premium</a:t>
            </a:r>
            <a:r>
              <a:rPr lang="fr-FR" sz="1800" dirty="0">
                <a:effectLst/>
                <a:latin typeface="Times New Roman" panose="02020603050405020304" pitchFamily="18" charset="0"/>
              </a:rPr>
              <a:t> [Illustration]. Consulté à l’adresse </a:t>
            </a:r>
            <a:r>
              <a:rPr lang="fr-FR" sz="1800" dirty="0">
                <a:effectLst/>
                <a:latin typeface="Times New Roman" panose="02020603050405020304" pitchFamily="18" charset="0"/>
                <a:hlinkClick r:id="rId2"/>
              </a:rPr>
              <a:t>https://fr.freepik.com/vecteurs-premium/conception-graphique-grand-mere-dessin-anime-mignon-vector-illustration_2073312.htm</a:t>
            </a:r>
            <a:endParaRPr lang="fr-FR" sz="1800" dirty="0">
              <a:effectLst/>
              <a:latin typeface="Times New Roman" panose="02020603050405020304" pitchFamily="18" charset="0"/>
            </a:endParaRPr>
          </a:p>
          <a:p>
            <a:r>
              <a:rPr lang="fr-FR" dirty="0"/>
              <a:t>Figure 2 – Illustration d’un jeune homme : </a:t>
            </a:r>
            <a:r>
              <a:rPr lang="fr-FR" sz="1800" dirty="0" err="1">
                <a:effectLst/>
                <a:latin typeface="Times New Roman" panose="02020603050405020304" pitchFamily="18" charset="0"/>
              </a:rPr>
              <a:t>studiogstock</a:t>
            </a:r>
            <a:r>
              <a:rPr lang="fr-FR" sz="1800" dirty="0">
                <a:effectLst/>
                <a:latin typeface="Times New Roman" panose="02020603050405020304" pitchFamily="18" charset="0"/>
              </a:rPr>
              <a:t>. (2018). </a:t>
            </a:r>
            <a:r>
              <a:rPr lang="fr-FR" sz="1800" i="1" dirty="0">
                <a:effectLst/>
                <a:latin typeface="Times New Roman" panose="02020603050405020304" pitchFamily="18" charset="0"/>
              </a:rPr>
              <a:t>Jeune Homme Avatar Caractère </a:t>
            </a:r>
            <a:r>
              <a:rPr lang="fr-FR" sz="1800" i="1" dirty="0" err="1">
                <a:effectLst/>
                <a:latin typeface="Times New Roman" panose="02020603050405020304" pitchFamily="18" charset="0"/>
              </a:rPr>
              <a:t>Vector</a:t>
            </a:r>
            <a:r>
              <a:rPr lang="fr-FR" sz="1800" i="1" dirty="0">
                <a:effectLst/>
                <a:latin typeface="Times New Roman" panose="02020603050405020304" pitchFamily="18" charset="0"/>
              </a:rPr>
              <a:t> Illustration Design Vecteur Premium</a:t>
            </a:r>
            <a:r>
              <a:rPr lang="fr-FR" sz="1800" dirty="0">
                <a:effectLst/>
                <a:latin typeface="Times New Roman" panose="02020603050405020304" pitchFamily="18" charset="0"/>
              </a:rPr>
              <a:t> [Illustration]. Consulté à l’adresse </a:t>
            </a:r>
            <a:r>
              <a:rPr lang="fr-FR" sz="1800" dirty="0">
                <a:effectLst/>
                <a:latin typeface="Times New Roman" panose="02020603050405020304" pitchFamily="18" charset="0"/>
                <a:hlinkClick r:id="rId3"/>
              </a:rPr>
              <a:t>https://fr.freepik.com/vecteurs-premium/jeune-homme-avatar-caractere-vector-illustration-design_2412140.htm</a:t>
            </a:r>
            <a:endParaRPr lang="fr-FR" sz="1800" dirty="0">
              <a:effectLst/>
              <a:latin typeface="Times New Roman" panose="02020603050405020304" pitchFamily="18" charset="0"/>
            </a:endParaRPr>
          </a:p>
          <a:p>
            <a:r>
              <a:rPr lang="fr-FR" dirty="0"/>
              <a:t>Toutes les autres figures et la vidéo ont été réalisées par nos soins. </a:t>
            </a:r>
            <a:endParaRPr lang="fr-FR" dirty="0">
              <a:effectLst/>
            </a:endParaRPr>
          </a:p>
          <a:p>
            <a:endParaRPr lang="fr-FR" sz="1800" dirty="0">
              <a:effectLst/>
              <a:latin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7A73A8F-8FFC-45DD-B7FF-44264C68D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PCIS Groupe 26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16F0BC1-2CDB-465A-8BA8-25CBB252E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fr-FR" noProof="0" smtClean="0"/>
              <a:pPr rtl="0"/>
              <a:t>12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44719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hemise&#10;&#10;Description générée automatiquement">
            <a:extLst>
              <a:ext uri="{FF2B5EF4-FFF2-40B4-BE49-F238E27FC236}">
                <a16:creationId xmlns:a16="http://schemas.microsoft.com/office/drawing/2014/main" id="{397F7C80-1CC1-49C1-AC7C-E4D107A85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11" y="576894"/>
            <a:ext cx="3813503" cy="4256362"/>
          </a:xfrm>
          <a:prstGeom prst="rect">
            <a:avLst/>
          </a:prstGeom>
        </p:spPr>
      </p:pic>
      <p:pic>
        <p:nvPicPr>
          <p:cNvPr id="7" name="Image 6" descr="Une image contenant jouet&#10;&#10;Description générée automatiquement">
            <a:extLst>
              <a:ext uri="{FF2B5EF4-FFF2-40B4-BE49-F238E27FC236}">
                <a16:creationId xmlns:a16="http://schemas.microsoft.com/office/drawing/2014/main" id="{027009F1-2903-42A9-83B1-51ADC64DC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724" y="576894"/>
            <a:ext cx="4752381" cy="4752381"/>
          </a:xfrm>
          <a:prstGeom prst="rect">
            <a:avLst/>
          </a:prstGeom>
        </p:spPr>
      </p:pic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6016C6A4-A8FE-453E-96E4-6BE81AC974E7}"/>
              </a:ext>
            </a:extLst>
          </p:cNvPr>
          <p:cNvSpPr/>
          <p:nvPr/>
        </p:nvSpPr>
        <p:spPr>
          <a:xfrm>
            <a:off x="4063998" y="2699059"/>
            <a:ext cx="4064001" cy="342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D352CFE4-7B92-4CE2-A7C6-F3FE3A3D9F7B}"/>
              </a:ext>
            </a:extLst>
          </p:cNvPr>
          <p:cNvSpPr/>
          <p:nvPr/>
        </p:nvSpPr>
        <p:spPr>
          <a:xfrm rot="10800000">
            <a:off x="4063998" y="3137800"/>
            <a:ext cx="4064001" cy="342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Signe de multiplication 11">
            <a:extLst>
              <a:ext uri="{FF2B5EF4-FFF2-40B4-BE49-F238E27FC236}">
                <a16:creationId xmlns:a16="http://schemas.microsoft.com/office/drawing/2014/main" id="{9584C5FB-96AE-4655-A57F-2ED44BC7E81A}"/>
              </a:ext>
            </a:extLst>
          </p:cNvPr>
          <p:cNvSpPr/>
          <p:nvPr/>
        </p:nvSpPr>
        <p:spPr>
          <a:xfrm>
            <a:off x="5102819" y="1705429"/>
            <a:ext cx="1988457" cy="2757714"/>
          </a:xfrm>
          <a:prstGeom prst="mathMultiply">
            <a:avLst/>
          </a:prstGeom>
          <a:solidFill>
            <a:srgbClr val="F7931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pied de page 20">
            <a:extLst>
              <a:ext uri="{FF2B5EF4-FFF2-40B4-BE49-F238E27FC236}">
                <a16:creationId xmlns:a16="http://schemas.microsoft.com/office/drawing/2014/main" id="{1B24C0FE-7C14-44E0-BC34-5D9534629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752600" y="6342723"/>
            <a:ext cx="5212080" cy="274320"/>
          </a:xfrm>
        </p:spPr>
        <p:txBody>
          <a:bodyPr/>
          <a:lstStyle/>
          <a:p>
            <a:pPr rtl="0"/>
            <a:r>
              <a:rPr lang="fr-FR" noProof="0" dirty="0"/>
              <a:t>PCIS Groupe 26</a:t>
            </a: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8202138E-A861-45A6-A76F-D1B4BB467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fr-FR" noProof="0" smtClean="0"/>
              <a:pPr rtl="0"/>
              <a:t>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38098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hemise&#10;&#10;Description générée automatiquement">
            <a:extLst>
              <a:ext uri="{FF2B5EF4-FFF2-40B4-BE49-F238E27FC236}">
                <a16:creationId xmlns:a16="http://schemas.microsoft.com/office/drawing/2014/main" id="{397F7C80-1CC1-49C1-AC7C-E4D107A85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11" y="576894"/>
            <a:ext cx="3813503" cy="4256362"/>
          </a:xfrm>
          <a:prstGeom prst="rect">
            <a:avLst/>
          </a:prstGeom>
        </p:spPr>
      </p:pic>
      <p:pic>
        <p:nvPicPr>
          <p:cNvPr id="7" name="Image 6" descr="Une image contenant jouet&#10;&#10;Description générée automatiquement">
            <a:extLst>
              <a:ext uri="{FF2B5EF4-FFF2-40B4-BE49-F238E27FC236}">
                <a16:creationId xmlns:a16="http://schemas.microsoft.com/office/drawing/2014/main" id="{027009F1-2903-42A9-83B1-51ADC64DC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724" y="576894"/>
            <a:ext cx="4752381" cy="4752381"/>
          </a:xfrm>
          <a:prstGeom prst="rect">
            <a:avLst/>
          </a:prstGeom>
        </p:spPr>
      </p:pic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6016C6A4-A8FE-453E-96E4-6BE81AC974E7}"/>
              </a:ext>
            </a:extLst>
          </p:cNvPr>
          <p:cNvSpPr/>
          <p:nvPr/>
        </p:nvSpPr>
        <p:spPr>
          <a:xfrm>
            <a:off x="4063998" y="2699059"/>
            <a:ext cx="4064001" cy="342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D352CFE4-7B92-4CE2-A7C6-F3FE3A3D9F7B}"/>
              </a:ext>
            </a:extLst>
          </p:cNvPr>
          <p:cNvSpPr/>
          <p:nvPr/>
        </p:nvSpPr>
        <p:spPr>
          <a:xfrm rot="10800000">
            <a:off x="4063998" y="3137800"/>
            <a:ext cx="4064001" cy="342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9F55C49-3FB0-48E2-AA3E-E1F2DE09BE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910" t="20583" r="1" b="25921"/>
          <a:stretch/>
        </p:blipFill>
        <p:spPr>
          <a:xfrm>
            <a:off x="5016262" y="2043120"/>
            <a:ext cx="2159471" cy="19958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88B98D4-6AA4-4D7D-BA83-B0D344BEF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654127" y="6307672"/>
            <a:ext cx="5212080" cy="274320"/>
          </a:xfrm>
        </p:spPr>
        <p:txBody>
          <a:bodyPr/>
          <a:lstStyle/>
          <a:p>
            <a:pPr rtl="0"/>
            <a:r>
              <a:rPr lang="fr-FR" noProof="0"/>
              <a:t>PCIS Groupe 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4FCD81-9B42-43D3-A579-BF5436336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fr-FR" noProof="0" smtClean="0"/>
              <a:pPr rtl="0"/>
              <a:t>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055341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hemise&#10;&#10;Description générée automatiquement">
            <a:extLst>
              <a:ext uri="{FF2B5EF4-FFF2-40B4-BE49-F238E27FC236}">
                <a16:creationId xmlns:a16="http://schemas.microsoft.com/office/drawing/2014/main" id="{397F7C80-1CC1-49C1-AC7C-E4D107A85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11" y="576894"/>
            <a:ext cx="3813503" cy="4256362"/>
          </a:xfrm>
          <a:prstGeom prst="rect">
            <a:avLst/>
          </a:prstGeom>
        </p:spPr>
      </p:pic>
      <p:pic>
        <p:nvPicPr>
          <p:cNvPr id="7" name="Image 6" descr="Une image contenant jouet&#10;&#10;Description générée automatiquement">
            <a:extLst>
              <a:ext uri="{FF2B5EF4-FFF2-40B4-BE49-F238E27FC236}">
                <a16:creationId xmlns:a16="http://schemas.microsoft.com/office/drawing/2014/main" id="{027009F1-2903-42A9-83B1-51ADC64DC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724" y="576894"/>
            <a:ext cx="4752381" cy="4752381"/>
          </a:xfrm>
          <a:prstGeom prst="rect">
            <a:avLst/>
          </a:prstGeom>
        </p:spPr>
      </p:pic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6016C6A4-A8FE-453E-96E4-6BE81AC974E7}"/>
              </a:ext>
            </a:extLst>
          </p:cNvPr>
          <p:cNvSpPr/>
          <p:nvPr/>
        </p:nvSpPr>
        <p:spPr>
          <a:xfrm>
            <a:off x="4063998" y="2699059"/>
            <a:ext cx="4064001" cy="342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D352CFE4-7B92-4CE2-A7C6-F3FE3A3D9F7B}"/>
              </a:ext>
            </a:extLst>
          </p:cNvPr>
          <p:cNvSpPr/>
          <p:nvPr/>
        </p:nvSpPr>
        <p:spPr>
          <a:xfrm rot="10800000">
            <a:off x="4063998" y="3137800"/>
            <a:ext cx="4064001" cy="342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9F55C49-3FB0-48E2-AA3E-E1F2DE09BE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910" t="20583" r="1" b="25921"/>
          <a:stretch/>
        </p:blipFill>
        <p:spPr>
          <a:xfrm>
            <a:off x="5016262" y="2043120"/>
            <a:ext cx="2159471" cy="19958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83363B8-0A23-441E-8746-8DA40103126B}"/>
              </a:ext>
            </a:extLst>
          </p:cNvPr>
          <p:cNvSpPr txBox="1"/>
          <p:nvPr/>
        </p:nvSpPr>
        <p:spPr>
          <a:xfrm>
            <a:off x="1548094" y="4855361"/>
            <a:ext cx="1856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latin typeface="Bahnschrift Light Condensed" panose="020B0502040204020203" pitchFamily="34" charset="0"/>
              </a:rPr>
              <a:t>Seniors</a:t>
            </a:r>
          </a:p>
          <a:p>
            <a:pPr algn="ctr"/>
            <a:r>
              <a:rPr lang="fr-F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Condensed" panose="020B0502040204020203" pitchFamily="34" charset="0"/>
              </a:rPr>
              <a:t>Retraités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5A2968D-8C07-4825-AE4F-73BA94FD2E7B}"/>
              </a:ext>
            </a:extLst>
          </p:cNvPr>
          <p:cNvSpPr txBox="1"/>
          <p:nvPr/>
        </p:nvSpPr>
        <p:spPr>
          <a:xfrm>
            <a:off x="8636446" y="4855361"/>
            <a:ext cx="1856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latin typeface="Bahnschrift Light Condensed" panose="020B0502040204020203" pitchFamily="34" charset="0"/>
              </a:rPr>
              <a:t>Juniors</a:t>
            </a:r>
          </a:p>
          <a:p>
            <a:pPr algn="ctr"/>
            <a:r>
              <a:rPr lang="fr-F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Condensed" panose="020B0502040204020203" pitchFamily="34" charset="0"/>
              </a:rPr>
              <a:t>16 – 30 ans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851302-F7C9-4BBA-A6A2-0684B21EC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625991" y="6307672"/>
            <a:ext cx="5212080" cy="274320"/>
          </a:xfrm>
        </p:spPr>
        <p:txBody>
          <a:bodyPr/>
          <a:lstStyle/>
          <a:p>
            <a:pPr rtl="0"/>
            <a:r>
              <a:rPr lang="fr-FR" noProof="0" dirty="0"/>
              <a:t>PCIS Groupe 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844B894-66B9-48C7-84AA-8ED9EE774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fr-FR" noProof="0" smtClean="0"/>
              <a:pPr rtl="0"/>
              <a:t>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04642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hemise&#10;&#10;Description générée automatiquement">
            <a:extLst>
              <a:ext uri="{FF2B5EF4-FFF2-40B4-BE49-F238E27FC236}">
                <a16:creationId xmlns:a16="http://schemas.microsoft.com/office/drawing/2014/main" id="{397F7C80-1CC1-49C1-AC7C-E4D107A85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11" y="576894"/>
            <a:ext cx="3813503" cy="4256362"/>
          </a:xfrm>
          <a:prstGeom prst="rect">
            <a:avLst/>
          </a:prstGeom>
        </p:spPr>
      </p:pic>
      <p:pic>
        <p:nvPicPr>
          <p:cNvPr id="7" name="Image 6" descr="Une image contenant jouet&#10;&#10;Description générée automatiquement">
            <a:extLst>
              <a:ext uri="{FF2B5EF4-FFF2-40B4-BE49-F238E27FC236}">
                <a16:creationId xmlns:a16="http://schemas.microsoft.com/office/drawing/2014/main" id="{027009F1-2903-42A9-83B1-51ADC64DC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724" y="576894"/>
            <a:ext cx="4752381" cy="4752381"/>
          </a:xfrm>
          <a:prstGeom prst="rect">
            <a:avLst/>
          </a:prstGeom>
        </p:spPr>
      </p:pic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6016C6A4-A8FE-453E-96E4-6BE81AC974E7}"/>
              </a:ext>
            </a:extLst>
          </p:cNvPr>
          <p:cNvSpPr/>
          <p:nvPr/>
        </p:nvSpPr>
        <p:spPr>
          <a:xfrm>
            <a:off x="4063998" y="2699059"/>
            <a:ext cx="4064001" cy="342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D352CFE4-7B92-4CE2-A7C6-F3FE3A3D9F7B}"/>
              </a:ext>
            </a:extLst>
          </p:cNvPr>
          <p:cNvSpPr/>
          <p:nvPr/>
        </p:nvSpPr>
        <p:spPr>
          <a:xfrm rot="10800000">
            <a:off x="4063998" y="3137800"/>
            <a:ext cx="4064001" cy="342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9F55C49-3FB0-48E2-AA3E-E1F2DE09BE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910" t="20583" r="1" b="25921"/>
          <a:stretch/>
        </p:blipFill>
        <p:spPr>
          <a:xfrm>
            <a:off x="5016262" y="2043120"/>
            <a:ext cx="2159471" cy="19958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83363B8-0A23-441E-8746-8DA40103126B}"/>
              </a:ext>
            </a:extLst>
          </p:cNvPr>
          <p:cNvSpPr txBox="1"/>
          <p:nvPr/>
        </p:nvSpPr>
        <p:spPr>
          <a:xfrm>
            <a:off x="1548094" y="4855361"/>
            <a:ext cx="1856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latin typeface="Bahnschrift Light Condensed" panose="020B0502040204020203" pitchFamily="34" charset="0"/>
              </a:rPr>
              <a:t>Seniors</a:t>
            </a:r>
          </a:p>
          <a:p>
            <a:pPr algn="ctr"/>
            <a:r>
              <a:rPr lang="fr-F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Condensed" panose="020B0502040204020203" pitchFamily="34" charset="0"/>
              </a:rPr>
              <a:t>Retraités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5A2968D-8C07-4825-AE4F-73BA94FD2E7B}"/>
              </a:ext>
            </a:extLst>
          </p:cNvPr>
          <p:cNvSpPr txBox="1"/>
          <p:nvPr/>
        </p:nvSpPr>
        <p:spPr>
          <a:xfrm>
            <a:off x="8636446" y="4855361"/>
            <a:ext cx="1856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latin typeface="Bahnschrift Light Condensed" panose="020B0502040204020203" pitchFamily="34" charset="0"/>
              </a:rPr>
              <a:t>Juniors</a:t>
            </a:r>
          </a:p>
          <a:p>
            <a:pPr algn="ctr"/>
            <a:r>
              <a:rPr lang="fr-F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Condensed" panose="020B0502040204020203" pitchFamily="34" charset="0"/>
              </a:rPr>
              <a:t>16 – 30 ans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608768-E693-460A-B9D5-BDD1297A6D48}"/>
              </a:ext>
            </a:extLst>
          </p:cNvPr>
          <p:cNvSpPr txBox="1"/>
          <p:nvPr/>
        </p:nvSpPr>
        <p:spPr>
          <a:xfrm>
            <a:off x="4481186" y="4711386"/>
            <a:ext cx="3327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Condensed" panose="020B0502040204020203" pitchFamily="34" charset="0"/>
              </a:rPr>
              <a:t>Site internet Application mobile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5E5315D-9983-427E-A168-0FF27C2CFC57}"/>
              </a:ext>
            </a:extLst>
          </p:cNvPr>
          <p:cNvSpPr txBox="1"/>
          <p:nvPr/>
        </p:nvSpPr>
        <p:spPr>
          <a:xfrm>
            <a:off x="3603670" y="4235692"/>
            <a:ext cx="4984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Bahnschrift Light Condensed" panose="020B0502040204020203" pitchFamily="34" charset="0"/>
              </a:rPr>
              <a:t>Services - Connaissances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915D4F75-992C-430A-A2F9-B216F8F58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608410" y="6307672"/>
            <a:ext cx="5212080" cy="274320"/>
          </a:xfrm>
        </p:spPr>
        <p:txBody>
          <a:bodyPr/>
          <a:lstStyle/>
          <a:p>
            <a:pPr rtl="0"/>
            <a:r>
              <a:rPr lang="fr-FR" noProof="0" dirty="0"/>
              <a:t>PCIS Groupe 26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9108ED3-DB22-4915-A6D0-21D6F5278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fr-FR" noProof="0" smtClean="0"/>
              <a:pPr rtl="0"/>
              <a:t>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39980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EAC72E-84DF-4AE1-B962-21011AB90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VIDEO Noémie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49E8C53-30C4-4AB1-B35E-423FAC500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665849" y="6307672"/>
            <a:ext cx="5212080" cy="274320"/>
          </a:xfrm>
        </p:spPr>
        <p:txBody>
          <a:bodyPr/>
          <a:lstStyle/>
          <a:p>
            <a:pPr rtl="0"/>
            <a:r>
              <a:rPr lang="fr-FR" noProof="0" dirty="0"/>
              <a:t>PCIS Groupe 26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118CE52-68C8-432C-B1D4-C007B8A9E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fr-FR" noProof="0" smtClean="0"/>
              <a:pPr rtl="0"/>
              <a:t>6</a:t>
            </a:fld>
            <a:endParaRPr lang="fr-FR" noProof="0"/>
          </a:p>
        </p:txBody>
      </p:sp>
      <p:pic>
        <p:nvPicPr>
          <p:cNvPr id="3" name="vidéo pub">
            <a:hlinkClick r:id="" action="ppaction://media"/>
            <a:extLst>
              <a:ext uri="{FF2B5EF4-FFF2-40B4-BE49-F238E27FC236}">
                <a16:creationId xmlns:a16="http://schemas.microsoft.com/office/drawing/2014/main" id="{9D9210CA-9E01-49F2-9207-ABDAAE3723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1B8AEBB-3924-4D7C-8F53-6D11384A1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722120" y="6333010"/>
            <a:ext cx="5212080" cy="274320"/>
          </a:xfrm>
        </p:spPr>
        <p:txBody>
          <a:bodyPr/>
          <a:lstStyle/>
          <a:p>
            <a:pPr rtl="0"/>
            <a:r>
              <a:rPr lang="fr-FR" noProof="0" dirty="0"/>
              <a:t>PCIS Groupe 26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BEECF72-6B64-4D72-A57D-D30681D7E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fr-FR" noProof="0" smtClean="0"/>
              <a:pPr rtl="0"/>
              <a:t>7</a:t>
            </a:fld>
            <a:endParaRPr lang="fr-FR" noProof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74C193F-81E3-42F6-B8D3-33F5F7A77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591" y="413168"/>
            <a:ext cx="3406670" cy="6057002"/>
          </a:xfrm>
          <a:prstGeom prst="rect">
            <a:avLst/>
          </a:prstGeo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9B1EEB62-74C5-431C-BE12-14CD59FA2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741" y="413168"/>
            <a:ext cx="3406670" cy="60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10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85A98A3-07D6-4E2F-877A-65B92C189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16569" y="6583680"/>
            <a:ext cx="5212080" cy="274320"/>
          </a:xfrm>
        </p:spPr>
        <p:txBody>
          <a:bodyPr/>
          <a:lstStyle/>
          <a:p>
            <a:pPr rtl="0"/>
            <a:r>
              <a:rPr lang="fr-FR" noProof="0" dirty="0"/>
              <a:t>PCIS Groupe 26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A68E8B6-A36F-4119-9EFA-1A4807D4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fr-FR" noProof="0" smtClean="0"/>
              <a:pPr rtl="0"/>
              <a:t>8</a:t>
            </a:fld>
            <a:endParaRPr lang="fr-FR" noProof="0"/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58B7C8F4-3769-4F1E-963B-B166A9275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03" y="400499"/>
            <a:ext cx="3406670" cy="6057003"/>
          </a:xfrm>
          <a:prstGeom prst="rect">
            <a:avLst/>
          </a:prstGeom>
        </p:spPr>
      </p:pic>
      <p:pic>
        <p:nvPicPr>
          <p:cNvPr id="15" name="Espace réservé du contenu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78FA78ED-70F7-4BFB-B62F-5142E55C1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51028" y="400499"/>
            <a:ext cx="3406669" cy="6057002"/>
          </a:xfr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9A9ABA3A-30AA-438B-8FD1-D2B449655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665" y="400499"/>
            <a:ext cx="3406670" cy="60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89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3402E9-3C6D-43DB-BB36-4981548B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76008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latin typeface="Bahnschrift Light Condensed" panose="020B0502040204020203" pitchFamily="34" charset="0"/>
              </a:rPr>
              <a:t>Le site internet </a:t>
            </a:r>
            <a:r>
              <a:rPr lang="fr-FR" sz="3200" b="1" dirty="0" err="1">
                <a:latin typeface="Bahnschrift Light Condensed" panose="020B0502040204020203" pitchFamily="34" charset="0"/>
              </a:rPr>
              <a:t>Part’âge</a:t>
            </a:r>
            <a:r>
              <a:rPr lang="fr-FR" sz="3200" b="1" dirty="0">
                <a:latin typeface="Bahnschrift Light Condensed" panose="020B0502040204020203" pitchFamily="34" charset="0"/>
              </a:rPr>
              <a:t> - https://nicoseite.wixsite.com/part-age</a:t>
            </a:r>
          </a:p>
        </p:txBody>
      </p:sp>
      <p:pic>
        <p:nvPicPr>
          <p:cNvPr id="7" name="Espace réservé du contenu 6" descr="Une image contenant personne, homme, femme, regardant&#10;&#10;Description générée automatiquement">
            <a:extLst>
              <a:ext uri="{FF2B5EF4-FFF2-40B4-BE49-F238E27FC236}">
                <a16:creationId xmlns:a16="http://schemas.microsoft.com/office/drawing/2014/main" id="{AFF92F14-24B2-4ED7-9819-A38A1A816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850" y="1444487"/>
            <a:ext cx="8496299" cy="472718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F8DB5DD-E077-4F3C-8E43-F68A090E2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PCIS Groupe 26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8953126-580D-4592-8A68-BD0C42832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fr-FR" noProof="0" smtClean="0"/>
              <a:pPr rtl="0"/>
              <a:t>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394329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961_TF78757031.potx" id="{6E4A0479-5566-43F2-A71B-4E157D0D5541}" vid="{D0D5BACC-5029-4894-A72E-8B6D5F0D62D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C1B96DA-D61E-4352-8013-F432E69A26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CC0DF8-A3C6-4F0C-AAB6-327115DBBE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28D249-1983-451D-8451-059C0BA5C7B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Conception Savon</Template>
  <TotalTime>539</TotalTime>
  <Words>247</Words>
  <Application>Microsoft Office PowerPoint</Application>
  <PresentationFormat>Grand écran</PresentationFormat>
  <Paragraphs>50</Paragraphs>
  <Slides>12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8" baseType="lpstr">
      <vt:lpstr>Bahnschrift Light Condensed</vt:lpstr>
      <vt:lpstr>Calibri</vt:lpstr>
      <vt:lpstr>Century Gothic</vt:lpstr>
      <vt:lpstr>Garamond</vt:lpstr>
      <vt:lpstr>Times New Roman</vt:lpstr>
      <vt:lpstr>Savon</vt:lpstr>
      <vt:lpstr>Titre Lorem Ipsum</vt:lpstr>
      <vt:lpstr>Présentation PowerPoint</vt:lpstr>
      <vt:lpstr>Présentation PowerPoint</vt:lpstr>
      <vt:lpstr>Présentation PowerPoint</vt:lpstr>
      <vt:lpstr>Présentation PowerPoint</vt:lpstr>
      <vt:lpstr>VIDEO Noémie</vt:lpstr>
      <vt:lpstr>Présentation PowerPoint</vt:lpstr>
      <vt:lpstr>Présentation PowerPoint</vt:lpstr>
      <vt:lpstr>Le site internet Part’âge - https://nicoseite.wixsite.com/part-age</vt:lpstr>
      <vt:lpstr>Présentation PowerPoint</vt:lpstr>
      <vt:lpstr>Titre Lorem Ipsum</vt:lpstr>
      <vt:lpstr>Sources des images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Lorem Ipsum</dc:title>
  <dc:creator>Nathalie BERNAUDEAU</dc:creator>
  <cp:lastModifiedBy>Nathalie BERNAUDEAU</cp:lastModifiedBy>
  <cp:revision>31</cp:revision>
  <dcterms:created xsi:type="dcterms:W3CDTF">2020-10-18T10:18:10Z</dcterms:created>
  <dcterms:modified xsi:type="dcterms:W3CDTF">2020-10-20T20:28:27Z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