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Montserrat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  <p:embeddedFont>
      <p:font typeface="Comfortaa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22" Type="http://schemas.openxmlformats.org/officeDocument/2006/relationships/font" Target="fonts/Comfortaa-bold.fntdata"/><Relationship Id="rId10" Type="http://schemas.openxmlformats.org/officeDocument/2006/relationships/slide" Target="slides/slide5.xml"/><Relationship Id="rId21" Type="http://schemas.openxmlformats.org/officeDocument/2006/relationships/font" Target="fonts/Comfortaa-regular.fntdata"/><Relationship Id="rId13" Type="http://schemas.openxmlformats.org/officeDocument/2006/relationships/font" Target="fonts/Montserrat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Lato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283a2ec95e4_0_5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283a2ec95e4_0_5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83a2ec95e4_0_5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83a2ec95e4_0_5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283a2ec95e4_0_5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283a2ec95e4_0_5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283a2ec95e4_0_5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283a2ec95e4_0_5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283a2ec95e4_0_5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283a2ec95e4_0_5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841300cc2c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2841300cc2c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rive.google.com/file/d/1s5Ja3rpWIG6LAxQoDqkM9EnHmbeDtGXh/view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2474350" y="1209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C9DAF8"/>
                </a:solidFill>
              </a:rPr>
              <a:t>Notre entreprise : </a:t>
            </a:r>
            <a:endParaRPr sz="1600">
              <a:solidFill>
                <a:srgbClr val="C9DAF8"/>
              </a:solidFill>
            </a:endParaRPr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508325" y="3407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C9DAF8"/>
                </a:solidFill>
                <a:latin typeface="Comfortaa"/>
                <a:ea typeface="Comfortaa"/>
                <a:cs typeface="Comfortaa"/>
                <a:sym typeface="Comfortaa"/>
              </a:rPr>
              <a:t>Notre produit : </a:t>
            </a:r>
            <a:endParaRPr>
              <a:solidFill>
                <a:srgbClr val="C9DAF8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pic>
        <p:nvPicPr>
          <p:cNvPr id="136" name="Google Shape;13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7876" y="120900"/>
            <a:ext cx="4428675" cy="263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001400" y="3407925"/>
            <a:ext cx="1925150" cy="1642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CFE2F3"/>
                </a:solidFill>
              </a:rPr>
              <a:t>PRÉSENTATION DE L’ÉQUIPE</a:t>
            </a:r>
            <a:endParaRPr>
              <a:solidFill>
                <a:srgbClr val="CFE2F3"/>
              </a:solidFill>
            </a:endParaRPr>
          </a:p>
        </p:txBody>
      </p:sp>
      <p:sp>
        <p:nvSpPr>
          <p:cNvPr id="143" name="Google Shape;143;p14"/>
          <p:cNvSpPr txBox="1"/>
          <p:nvPr>
            <p:ph idx="1" type="body"/>
          </p:nvPr>
        </p:nvSpPr>
        <p:spPr>
          <a:xfrm>
            <a:off x="1297500" y="1575975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CFE2F3"/>
                </a:solidFill>
              </a:rPr>
              <a:t>L’équipe technique :</a:t>
            </a:r>
            <a:endParaRPr sz="1600">
              <a:solidFill>
                <a:srgbClr val="CFE2F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3D85C6"/>
                </a:solidFill>
              </a:rPr>
              <a:t>Alexandre Bouvier, Corentin Branly</a:t>
            </a:r>
            <a:endParaRPr>
              <a:solidFill>
                <a:srgbClr val="3D85C6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CFE2F3"/>
                </a:solidFill>
              </a:rPr>
              <a:t>L’équipe </a:t>
            </a:r>
            <a:r>
              <a:rPr lang="fr" sz="1600">
                <a:solidFill>
                  <a:srgbClr val="CFE2F3"/>
                </a:solidFill>
              </a:rPr>
              <a:t>Business</a:t>
            </a:r>
            <a:r>
              <a:rPr lang="fr" sz="1600">
                <a:solidFill>
                  <a:srgbClr val="CFE2F3"/>
                </a:solidFill>
              </a:rPr>
              <a:t> plan : </a:t>
            </a:r>
            <a:endParaRPr sz="1600">
              <a:solidFill>
                <a:srgbClr val="CFE2F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3D85C6"/>
                </a:solidFill>
              </a:rPr>
              <a:t>Maël Cam, Maxime Bourges</a:t>
            </a:r>
            <a:endParaRPr>
              <a:solidFill>
                <a:srgbClr val="3D85C6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CFE2F3"/>
                </a:solidFill>
              </a:rPr>
              <a:t>L’équipe communication</a:t>
            </a:r>
            <a:endParaRPr sz="1600">
              <a:solidFill>
                <a:srgbClr val="CFE2F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>
                <a:solidFill>
                  <a:srgbClr val="3D85C6"/>
                </a:solidFill>
              </a:rPr>
              <a:t>Simon Dandres, Mohammed Elmadi</a:t>
            </a:r>
            <a:endParaRPr>
              <a:solidFill>
                <a:srgbClr val="3D85C6"/>
              </a:solidFill>
            </a:endParaRPr>
          </a:p>
        </p:txBody>
      </p:sp>
      <p:sp>
        <p:nvSpPr>
          <p:cNvPr id="144" name="Google Shape;144;p14"/>
          <p:cNvSpPr txBox="1"/>
          <p:nvPr/>
        </p:nvSpPr>
        <p:spPr>
          <a:xfrm>
            <a:off x="5238400" y="2353350"/>
            <a:ext cx="42300" cy="2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45" name="Google Shape;145;p14"/>
          <p:cNvSpPr txBox="1"/>
          <p:nvPr/>
        </p:nvSpPr>
        <p:spPr>
          <a:xfrm>
            <a:off x="4860900" y="1951800"/>
            <a:ext cx="3475500" cy="12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CFE2F3"/>
                </a:solidFill>
                <a:latin typeface="Lato"/>
                <a:ea typeface="Lato"/>
                <a:cs typeface="Lato"/>
                <a:sym typeface="Lato"/>
              </a:rPr>
              <a:t>Chef d’équipe : </a:t>
            </a:r>
            <a:endParaRPr sz="1600">
              <a:solidFill>
                <a:srgbClr val="CFE2F3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300">
                <a:solidFill>
                  <a:srgbClr val="3D85C6"/>
                </a:solidFill>
                <a:latin typeface="Lato"/>
                <a:ea typeface="Lato"/>
                <a:cs typeface="Lato"/>
                <a:sym typeface="Lato"/>
              </a:rPr>
              <a:t>Chloé Chopin</a:t>
            </a:r>
            <a:endParaRPr sz="1300">
              <a:solidFill>
                <a:srgbClr val="3D85C6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/>
          <p:nvPr>
            <p:ph type="title"/>
          </p:nvPr>
        </p:nvSpPr>
        <p:spPr>
          <a:xfrm>
            <a:off x="1297500" y="360025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fr" sz="2716">
                <a:solidFill>
                  <a:srgbClr val="CFE2F3"/>
                </a:solidFill>
                <a:latin typeface="Arial"/>
                <a:ea typeface="Arial"/>
                <a:cs typeface="Arial"/>
                <a:sym typeface="Arial"/>
              </a:rPr>
              <a:t>Comment produire votre propre électricité tout en préservant la planète à moindre coût ?</a:t>
            </a:r>
            <a:endParaRPr sz="2716">
              <a:solidFill>
                <a:srgbClr val="CFE2F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50">
              <a:solidFill>
                <a:srgbClr val="C9DAF8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5"/>
          <p:cNvSpPr txBox="1"/>
          <p:nvPr>
            <p:ph idx="1" type="body"/>
          </p:nvPr>
        </p:nvSpPr>
        <p:spPr>
          <a:xfrm>
            <a:off x="723875" y="191130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2800">
                <a:solidFill>
                  <a:srgbClr val="9FC5E8"/>
                </a:solidFill>
              </a:rPr>
              <a:t>Notre Pitch ⇒ </a:t>
            </a:r>
            <a:r>
              <a:rPr lang="fr" sz="2800">
                <a:solidFill>
                  <a:srgbClr val="9FC5E8"/>
                </a:solidFill>
              </a:rPr>
              <a:t>HYDROKIT : </a:t>
            </a:r>
            <a:endParaRPr sz="2800">
              <a:solidFill>
                <a:srgbClr val="9FC5E8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9FC5E8"/>
              </a:solidFill>
            </a:endParaRPr>
          </a:p>
        </p:txBody>
      </p:sp>
      <p:pic>
        <p:nvPicPr>
          <p:cNvPr id="152" name="Google Shape;15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29975" y="2066675"/>
            <a:ext cx="3047375" cy="26004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CFE2F3"/>
                </a:solidFill>
              </a:rPr>
              <a:t>Equipe technique</a:t>
            </a:r>
            <a:endParaRPr>
              <a:solidFill>
                <a:srgbClr val="CFE2F3"/>
              </a:solidFill>
            </a:endParaRPr>
          </a:p>
        </p:txBody>
      </p:sp>
      <p:sp>
        <p:nvSpPr>
          <p:cNvPr id="158" name="Google Shape;158;p16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 sz="1600">
                <a:solidFill>
                  <a:srgbClr val="3D85C6"/>
                </a:solidFill>
              </a:rPr>
              <a:t>La puissance électrique délivrée par le turbo-alternateur dépend de 3 paramètres:</a:t>
            </a:r>
            <a:endParaRPr sz="1600">
              <a:solidFill>
                <a:srgbClr val="3D85C6"/>
              </a:solidFill>
            </a:endParaRPr>
          </a:p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FFFFFF"/>
              </a:buClr>
              <a:buSzPts val="1600"/>
              <a:buChar char="-"/>
            </a:pPr>
            <a:r>
              <a:rPr lang="fr" sz="1600">
                <a:solidFill>
                  <a:srgbClr val="FFFFFF"/>
                </a:solidFill>
              </a:rPr>
              <a:t>La superficie du toit</a:t>
            </a:r>
            <a:endParaRPr sz="1600">
              <a:solidFill>
                <a:srgbClr val="FFFFFF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-"/>
            </a:pPr>
            <a:r>
              <a:rPr lang="fr" sz="1600">
                <a:solidFill>
                  <a:srgbClr val="FFFFFF"/>
                </a:solidFill>
              </a:rPr>
              <a:t>La hauteur de chute d’eau</a:t>
            </a:r>
            <a:endParaRPr sz="1600">
              <a:solidFill>
                <a:srgbClr val="FFFFFF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Char char="-"/>
            </a:pPr>
            <a:r>
              <a:rPr lang="fr" sz="1600">
                <a:solidFill>
                  <a:srgbClr val="FFFFFF"/>
                </a:solidFill>
              </a:rPr>
              <a:t>L’intensité de la pluie</a:t>
            </a:r>
            <a:endParaRPr sz="1600"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 sz="1600">
                <a:solidFill>
                  <a:srgbClr val="3D85C6"/>
                </a:solidFill>
              </a:rPr>
              <a:t>En moyenne, on peut produire entre 5 et 15W par temps de pluie. Cela suffit pour recharger un téléphone portable.</a:t>
            </a:r>
            <a:endParaRPr sz="1600">
              <a:solidFill>
                <a:srgbClr val="3D85C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>
                <a:solidFill>
                  <a:srgbClr val="CFE2F3"/>
                </a:solidFill>
              </a:rPr>
              <a:t>Vidéo du POC</a:t>
            </a:r>
            <a:endParaRPr>
              <a:solidFill>
                <a:srgbClr val="CFE2F3"/>
              </a:solidFill>
            </a:endParaRPr>
          </a:p>
        </p:txBody>
      </p:sp>
      <p:sp>
        <p:nvSpPr>
          <p:cNvPr id="164" name="Google Shape;164;p17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65" name="Google Shape;165;p17" title="VID_20230926084223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112620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u="sng">
                <a:solidFill>
                  <a:srgbClr val="F3F3F3"/>
                </a:solidFill>
              </a:rPr>
              <a:t>Business plan</a:t>
            </a:r>
            <a:endParaRPr u="sng">
              <a:solidFill>
                <a:srgbClr val="F3F3F3"/>
              </a:solidFill>
            </a:endParaRPr>
          </a:p>
        </p:txBody>
      </p:sp>
      <p:sp>
        <p:nvSpPr>
          <p:cNvPr id="171" name="Google Shape;171;p18"/>
          <p:cNvSpPr txBox="1"/>
          <p:nvPr>
            <p:ph idx="1" type="body"/>
          </p:nvPr>
        </p:nvSpPr>
        <p:spPr>
          <a:xfrm>
            <a:off x="1297500" y="1058750"/>
            <a:ext cx="7038900" cy="368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-"/>
            </a:pPr>
            <a:r>
              <a:rPr lang="fr" u="sng">
                <a:solidFill>
                  <a:srgbClr val="00FFFF"/>
                </a:solidFill>
              </a:rPr>
              <a:t>Partenaires :</a:t>
            </a:r>
            <a:r>
              <a:rPr lang="fr"/>
              <a:t> </a:t>
            </a:r>
            <a:r>
              <a:rPr lang="fr">
                <a:solidFill>
                  <a:srgbClr val="00FFFF"/>
                </a:solidFill>
              </a:rPr>
              <a:t>Leroy Merlin</a:t>
            </a:r>
            <a:r>
              <a:rPr lang="fr"/>
              <a:t> (fournisseur) et </a:t>
            </a:r>
            <a:r>
              <a:rPr lang="fr">
                <a:solidFill>
                  <a:srgbClr val="00FFFF"/>
                </a:solidFill>
              </a:rPr>
              <a:t>Hybster</a:t>
            </a:r>
            <a:r>
              <a:rPr lang="fr"/>
              <a:t> (impression 3D)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fr"/>
              <a:t>Ventes en grandes surfaces et sur notre site internet raintech.fr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fr"/>
              <a:t>Pour les particuliers ayant une gouttière et pour les constructeurs immobiliers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fr" u="sng">
                <a:solidFill>
                  <a:srgbClr val="FF0000"/>
                </a:solidFill>
              </a:rPr>
              <a:t>Structure des coûts :</a:t>
            </a:r>
            <a:r>
              <a:rPr lang="fr"/>
              <a:t> 622 250€/an pour 10 000 Hydrokits vendus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1150" lvl="0" marL="457200" rtl="0" algn="l">
              <a:spcBef>
                <a:spcPts val="1200"/>
              </a:spcBef>
              <a:spcAft>
                <a:spcPts val="0"/>
              </a:spcAft>
              <a:buSzPts val="1300"/>
              <a:buChar char="-"/>
            </a:pPr>
            <a:r>
              <a:rPr lang="fr" u="sng">
                <a:solidFill>
                  <a:srgbClr val="00FF00"/>
                </a:solidFill>
              </a:rPr>
              <a:t>Source de revenu :</a:t>
            </a:r>
            <a:r>
              <a:rPr lang="fr"/>
              <a:t> jusqu’à 798 000€ la première année pour 10 000 Hydrokits vendus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 sz="3800">
                <a:solidFill>
                  <a:srgbClr val="CFE2F3"/>
                </a:solidFill>
              </a:rPr>
              <a:t>Merci de nous avoir écouté !</a:t>
            </a:r>
            <a:endParaRPr sz="4000">
              <a:solidFill>
                <a:srgbClr val="CFE2F3"/>
              </a:solidFill>
            </a:endParaRPr>
          </a:p>
        </p:txBody>
      </p:sp>
      <p:sp>
        <p:nvSpPr>
          <p:cNvPr id="177" name="Google Shape;177;p1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78" name="Google Shape;17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8539" y="1506650"/>
            <a:ext cx="5096825" cy="303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