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4"/>
    <p:sldMasterId id="2147483888" r:id="rId5"/>
  </p:sldMasterIdLst>
  <p:notesMasterIdLst>
    <p:notesMasterId r:id="rId16"/>
  </p:notesMasterIdLst>
  <p:handoutMasterIdLst>
    <p:handoutMasterId r:id="rId17"/>
  </p:handoutMasterIdLst>
  <p:sldIdLst>
    <p:sldId id="256" r:id="rId6"/>
    <p:sldId id="261" r:id="rId7"/>
    <p:sldId id="269" r:id="rId8"/>
    <p:sldId id="259" r:id="rId9"/>
    <p:sldId id="260" r:id="rId10"/>
    <p:sldId id="262" r:id="rId11"/>
    <p:sldId id="268" r:id="rId12"/>
    <p:sldId id="265" r:id="rId13"/>
    <p:sldId id="266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E6E6E6"/>
    <a:srgbClr val="F0F0F0"/>
    <a:srgbClr val="E8E8E8"/>
    <a:srgbClr val="E0E0E0"/>
    <a:srgbClr val="BEBBB7"/>
    <a:srgbClr val="F3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139A9D-CF28-0C52-5695-2CCA34E51905}" v="18" dt="2022-10-28T07:22:06.069"/>
    <p1510:client id="{9DB032EF-3E5C-412E-A81E-BD199F94BB72}" v="1291" dt="2022-10-28T09:30:29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10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C3D02B5-EA85-0A33-A48B-6094F55FEE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AB8D89-47A2-6206-9F4D-82A391A430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54CDA-FE84-448A-9DC9-44C5EBD1FC56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8657AA-84E8-795F-839B-A918B55F07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B381D5-6595-C48C-6AEB-37EA962B08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EE00C-C127-40D7-8DD2-A633A6DBBC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1632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EEAAA-20E2-4118-AD16-F68B491E5E27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2945A-91BD-4388-B9AE-0A15858F7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996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F935F-A406-8C28-434A-7672BF4F2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65E10C-9201-E20C-87EB-7AD13ADD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A47C7F-9154-C082-F5B0-3CF305C3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CC5C-37FF-4156-B72E-2360768F4FD9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E31FC8-D901-6454-A348-2CE6D0E5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422B8D-EFC2-85E0-2F50-5448B198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240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A9D68D-2934-614B-ECC8-EC03F2FCB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9FE565-21E4-A9E9-93AF-D4859744E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0A76CE-7295-DB79-700A-E9271515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6E3E-9B96-493E-8FDF-5C3DCF3F84E3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4FE40A-9855-EDCF-64A4-4507B5EF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B78258-2652-B435-0B40-189CC976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7579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774AE6D-F1A0-CD81-7EF0-1B65B044C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FA3DFC-8891-6E38-F803-1247DE165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3C864-6D3B-CCA8-355B-B91845254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20B-2FCE-42AE-B5B5-D8F054EEDD9B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1930FD-771D-7AD4-D94B-CC7E07B51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361509-2ACC-7468-E120-39726B6A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85482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A18A-CE71-4B95-B5C9-588428316432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6022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6F14-5DC7-44C2-B010-333758FA7E93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71200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E56-5BAF-40A2-B17B-A3D378CC0152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3863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038B-9BED-44C5-8D2C-F0AEE3472797}" type="datetime1">
              <a:rPr lang="fr-FR" smtClean="0"/>
              <a:t>28/10/2022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240397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0D84-D7A0-4A5C-8153-231AF5408B5C}" type="datetime1">
              <a:rPr lang="fr-FR" smtClean="0"/>
              <a:t>28/10/2022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039573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C800-F75E-41C5-B9A8-EF4D0A9FB504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172671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014C-45FB-41FE-94B1-6D1EE36FD58C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465548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324D-E147-48C9-A698-59DD352094C4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78200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E0C60-872E-C7F8-96AD-6458890A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777C69-D45C-DED8-5831-603F1F9BC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17BF1A-5033-A44A-EBB6-FD293EB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7D5F-0FE2-4C5F-9E39-7B2C2FE9C4EF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ACAB04-1587-8A47-EB1C-4A3B628B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8205E-384F-A202-3BCE-71E5FF69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89708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2DDA-AFFC-43D8-9FCD-589F8B0E2BE5}" type="datetime1">
              <a:rPr lang="fr-FR" smtClean="0"/>
              <a:t>28/10/2022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302077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F481-4930-4B14-8C8C-98AD0CFBC595}" type="datetime1">
              <a:rPr lang="fr-FR" smtClean="0"/>
              <a:t>28/10/2022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770362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AE92-DCB8-42B9-9C40-911856E63B2E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539128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83B-1792-4F30-96D2-842254C2FC6D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1298976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E65D-3C16-4B50-B0A7-36F51BFB7887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506342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AC76-EC2F-48DD-BD88-6ACAAFD4170F}" type="datetime1">
              <a:rPr lang="fr-FR" smtClean="0"/>
              <a:t>28/10/2022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847650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A2CA-5878-48A7-B3F7-B5ADBD8D8ED2}" type="datetime1">
              <a:rPr lang="fr-FR" smtClean="0"/>
              <a:t>28/10/2022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008457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3C1A-C1D5-44AA-B96C-1112294C7079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786882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C0F4-E38A-48D4-A220-BF527DDF5F80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27115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C6D4C-EBCE-498E-608C-6799A07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52AE6D-21C0-CED1-5E18-A5E6AED1B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CD40D0-2F60-65D1-C548-217DAB23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5F6F-AC84-4C12-9469-6846B2A8DEB7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7185F1-F5F5-5A27-28CF-F2D4A4E1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FA9ECE-D825-5F99-DD33-3E64ECB0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85409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FCE40-30C6-EDF5-8E61-B9CF1B17C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25F5AE-1DC1-1C29-8D2E-1C90EF132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5D11C1-AE3C-9911-4A5D-175E502F6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02C656-A9F1-C5ED-0E11-36F1291C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7EBA-91A2-4A1F-B36C-58683E897ADC}" type="datetime1">
              <a:rPr lang="fr-FR" smtClean="0"/>
              <a:t>28/10/2022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485546-DC11-0135-0BB2-EB4E2BAE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5350FA-0ED3-174F-BE63-FC3FF5E9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97990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F22A8-CBEC-33DD-5C0E-0CD80789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83A3A5-A0B7-F3CA-04CA-50A5893D5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8F4D85-6540-33FC-525B-6116F0587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2A9C1A-7B93-CD59-706F-347DC8C56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0392EB-B0F1-17A4-7095-04DD4D27E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F07039-5B3D-3174-43C6-8DF0C3A8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12BF-A824-4A41-BB74-8EA9732FC865}" type="datetime1">
              <a:rPr lang="fr-FR" smtClean="0"/>
              <a:t>28/10/2022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BEA95E-614F-6CE9-1955-312AD29B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556B51-DBED-94A1-1D4A-06469D8A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55383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D3785-910A-E212-0EEC-1C7067F4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BB8422-D8DA-BCA0-7FB1-E3902F0B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CBC3-E9BF-48C9-97DF-8F61BD2E44F6}" type="datetime1">
              <a:rPr lang="fr-FR" smtClean="0"/>
              <a:t>28/10/2022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BE940A-B845-FD0E-394E-8AFD93BD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387A4E-1535-EFD1-6C65-92B4E9E0E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25852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87238C-213C-F363-7F9C-B63E037C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8E6C-32C8-43CC-8A3B-9B655FAFAF92}" type="datetime1">
              <a:rPr lang="fr-FR" smtClean="0"/>
              <a:t>28/10/2022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8E422D-172D-56E2-FEB8-396007EC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11F148-F75C-C81B-AE45-9F73AA81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90732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77CAC-21BF-6751-7D13-68A48480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13783C-02C3-B25F-ACBA-5306B9410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7F17C6-9F4B-515F-4A58-F85181FA2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FE813A-CADE-4758-5195-3EB0A124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9C41-3051-407E-A9EB-4E8ED855D782}" type="datetime1">
              <a:rPr lang="fr-FR" smtClean="0"/>
              <a:t>28/10/2022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7C37C-4CC4-A341-9004-DEA30DB7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F5A91C-455A-6D14-D22F-C4106E41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47478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A1835-6ACA-03DA-FD8F-8377E9B5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6C5C6C9-2853-54D8-ACA8-1A651FF62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D30839-3BA9-0A60-62DE-3DAAED9EA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6F6656-21B2-607E-BA79-3C6B01F7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2E1D-C07F-4A73-9FE2-BE2D1611A61B}" type="datetime1">
              <a:rPr lang="fr-FR" smtClean="0"/>
              <a:t>28/10/2022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6E185F-52C8-8517-470A-312A5C2A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935AF6-CA6E-D8F2-FCDE-E3744FC7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1124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620270-3F6E-5DBA-3BB3-403431B1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3F2713-31A3-68F5-8AD4-B0CD23621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63B67E-8E6B-94CA-55F1-B1051565E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4024-7333-4785-AE78-C909A374692E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77A36A-105B-C224-6D66-1AA173A0D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B68FAB-3DDA-562F-3F20-CD5FCF23E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65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96E12A-8A9A-457F-83B6-F3C58FDF74E3}" type="datetime1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fr-FR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D01CB-25F8-4D00-88E8-9F581B017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475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DBE5E-0764-DE74-0360-5764915D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5046" y="2863000"/>
            <a:ext cx="501114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FR" sz="5400" b="1" dirty="0"/>
              <a:t>La</a:t>
            </a:r>
            <a:r>
              <a:rPr lang="fr-FR" sz="5400" dirty="0"/>
              <a:t> </a:t>
            </a:r>
            <a:r>
              <a:rPr lang="fr-FR" sz="5400" b="1" dirty="0" err="1"/>
              <a:t>TechnoPrise</a:t>
            </a:r>
            <a:br>
              <a:rPr lang="fr-FR" sz="5400" b="1" dirty="0"/>
            </a:br>
            <a:br>
              <a:rPr lang="fr-FR" sz="5400" b="1" dirty="0"/>
            </a:br>
            <a:r>
              <a:rPr lang="fr-FR" sz="5400" b="1" dirty="0"/>
              <a:t>Equipe  </a:t>
            </a:r>
            <a:r>
              <a:rPr lang="fr-FR" sz="5400" b="1" dirty="0" err="1"/>
              <a:t>Polypotech</a:t>
            </a:r>
            <a:br>
              <a:rPr lang="fr-FR" sz="5400" dirty="0"/>
            </a:br>
            <a:endParaRPr lang="fr-FR" sz="5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557B38-F25B-469D-6900-DB2F5055C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C229F8-BAC2-A7A4-AFCA-CEDABD6D6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333493"/>
            <a:ext cx="1694497" cy="5266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F15BB3-3BBB-D1DF-8F0A-6DF12E551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628" y="103174"/>
            <a:ext cx="2331768" cy="9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94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ECECEC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3E4FA0C-F69F-4242-B7DD-5A2999B3DDC6}"/>
              </a:ext>
            </a:extLst>
          </p:cNvPr>
          <p:cNvSpPr txBox="1">
            <a:spLocks/>
          </p:cNvSpPr>
          <p:nvPr/>
        </p:nvSpPr>
        <p:spPr>
          <a:xfrm>
            <a:off x="3539027" y="536213"/>
            <a:ext cx="5113945" cy="1170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3200" b="1" dirty="0" err="1">
              <a:solidFill>
                <a:schemeClr val="bg1"/>
              </a:solidFill>
            </a:endParaRPr>
          </a:p>
        </p:txBody>
      </p:sp>
      <p:sp>
        <p:nvSpPr>
          <p:cNvPr id="2" name="Espace réservé du pied de page 20">
            <a:extLst>
              <a:ext uri="{FF2B5EF4-FFF2-40B4-BE49-F238E27FC236}">
                <a16:creationId xmlns:a16="http://schemas.microsoft.com/office/drawing/2014/main" id="{7BEC09D6-E3A4-AF3C-FDC3-8671F0B2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06245" y="6306192"/>
            <a:ext cx="315683" cy="343588"/>
          </a:xfrm>
        </p:spPr>
        <p:txBody>
          <a:bodyPr/>
          <a:lstStyle/>
          <a:p>
            <a:r>
              <a:rPr lang="fr-FR" sz="1800" b="1" dirty="0">
                <a:solidFill>
                  <a:schemeClr val="bg1">
                    <a:alpha val="60000"/>
                  </a:schemeClr>
                </a:solidFill>
              </a:rPr>
              <a:t>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881340-7B8A-BC5B-E6EA-76D0F5270CAF}"/>
              </a:ext>
            </a:extLst>
          </p:cNvPr>
          <p:cNvSpPr txBox="1"/>
          <p:nvPr/>
        </p:nvSpPr>
        <p:spPr>
          <a:xfrm>
            <a:off x="2837737" y="2759164"/>
            <a:ext cx="6516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400" i="0" u="none" strike="noStrike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Merci et </a:t>
            </a:r>
            <a:r>
              <a:rPr lang="en-US" sz="4400" i="0" u="none" strike="noStrike" dirty="0" err="1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optez</a:t>
            </a:r>
            <a:r>
              <a:rPr lang="en-US" sz="4400" i="0" u="none" strike="noStrike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 pour la </a:t>
            </a:r>
            <a:r>
              <a:rPr lang="en-US" sz="4400" i="0" u="none" strike="noStrike" dirty="0" err="1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technoprise</a:t>
            </a:r>
            <a:r>
              <a:rPr lang="en-US" sz="4400" i="0" u="none" strike="noStrike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 !</a:t>
            </a:r>
            <a:endParaRPr lang="en-US" sz="4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ECECEC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3E4FA0C-F69F-4242-B7DD-5A2999B3DDC6}"/>
              </a:ext>
            </a:extLst>
          </p:cNvPr>
          <p:cNvSpPr txBox="1">
            <a:spLocks/>
          </p:cNvSpPr>
          <p:nvPr/>
        </p:nvSpPr>
        <p:spPr>
          <a:xfrm>
            <a:off x="4302499" y="156655"/>
            <a:ext cx="4026481" cy="625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bg1"/>
                </a:solidFill>
              </a:rPr>
              <a:t>Equipe </a:t>
            </a:r>
            <a:r>
              <a:rPr lang="fr-FR" sz="3200" b="1" dirty="0" err="1">
                <a:solidFill>
                  <a:schemeClr val="bg1"/>
                </a:solidFill>
              </a:rPr>
              <a:t>Polypotech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2" name="Espace réservé du pied de page 20">
            <a:extLst>
              <a:ext uri="{FF2B5EF4-FFF2-40B4-BE49-F238E27FC236}">
                <a16:creationId xmlns:a16="http://schemas.microsoft.com/office/drawing/2014/main" id="{7BEC09D6-E3A4-AF3C-FDC3-8671F0B2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06245" y="6306192"/>
            <a:ext cx="315683" cy="343588"/>
          </a:xfrm>
        </p:spPr>
        <p:txBody>
          <a:bodyPr/>
          <a:lstStyle/>
          <a:p>
            <a:r>
              <a:rPr lang="fr-FR" sz="1800" b="1">
                <a:solidFill>
                  <a:schemeClr val="bg1">
                    <a:alpha val="60000"/>
                  </a:schemeClr>
                </a:solidFill>
              </a:rPr>
              <a:t>1</a:t>
            </a:r>
          </a:p>
        </p:txBody>
      </p:sp>
      <p:pic>
        <p:nvPicPr>
          <p:cNvPr id="8" name="Image 7" descr="Une image contenant texte, personne, plancher, intérieur&#10;&#10;Description générée automatiquement">
            <a:extLst>
              <a:ext uri="{FF2B5EF4-FFF2-40B4-BE49-F238E27FC236}">
                <a16:creationId xmlns:a16="http://schemas.microsoft.com/office/drawing/2014/main" id="{93FED5F6-2B37-5AE5-AEDC-4FC049848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38" y="1662809"/>
            <a:ext cx="6875720" cy="48440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4CC1E17-478B-9129-2A52-F621B4787D7F}"/>
              </a:ext>
            </a:extLst>
          </p:cNvPr>
          <p:cNvSpPr txBox="1"/>
          <p:nvPr/>
        </p:nvSpPr>
        <p:spPr>
          <a:xfrm>
            <a:off x="0" y="3207667"/>
            <a:ext cx="27644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Equipe Communication :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- ZROUKI Hamza SE</a:t>
            </a:r>
          </a:p>
          <a:p>
            <a:r>
              <a:rPr lang="fr-FR" sz="1400" dirty="0">
                <a:solidFill>
                  <a:schemeClr val="bg1"/>
                </a:solidFill>
              </a:rPr>
              <a:t>- INDAT LOUBAKI Anaëlle IS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16BD177-0269-0B5D-3B8C-AA06EFF2F48D}"/>
              </a:ext>
            </a:extLst>
          </p:cNvPr>
          <p:cNvSpPr txBox="1"/>
          <p:nvPr/>
        </p:nvSpPr>
        <p:spPr>
          <a:xfrm>
            <a:off x="177972" y="1197367"/>
            <a:ext cx="248016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Equipe Technique :</a:t>
            </a:r>
          </a:p>
          <a:p>
            <a:endParaRPr lang="fr-FR" dirty="0"/>
          </a:p>
          <a:p>
            <a:r>
              <a:rPr lang="fr-FR" sz="1400" dirty="0">
                <a:solidFill>
                  <a:schemeClr val="bg1"/>
                </a:solidFill>
              </a:rPr>
              <a:t>- JEAN-PRIVAT Mathys SE</a:t>
            </a:r>
          </a:p>
          <a:p>
            <a:r>
              <a:rPr lang="fr-FR" sz="1400" dirty="0">
                <a:solidFill>
                  <a:schemeClr val="bg1"/>
                </a:solidFill>
              </a:rPr>
              <a:t>- MONTIGNY Maxime MAT </a:t>
            </a: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B2AA049-D1C9-AAE7-D4DE-02D332255479}"/>
              </a:ext>
            </a:extLst>
          </p:cNvPr>
          <p:cNvSpPr txBox="1"/>
          <p:nvPr/>
        </p:nvSpPr>
        <p:spPr>
          <a:xfrm>
            <a:off x="9840031" y="1975576"/>
            <a:ext cx="217399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Equipe Business :</a:t>
            </a:r>
          </a:p>
          <a:p>
            <a:endParaRPr lang="fr-FR" dirty="0"/>
          </a:p>
          <a:p>
            <a:r>
              <a:rPr lang="fr-FR" sz="1400" dirty="0">
                <a:solidFill>
                  <a:schemeClr val="bg1"/>
                </a:solidFill>
              </a:rPr>
              <a:t>- PELLET Constance 2IA</a:t>
            </a:r>
          </a:p>
          <a:p>
            <a:r>
              <a:rPr lang="fr-FR" sz="1400" dirty="0">
                <a:solidFill>
                  <a:schemeClr val="bg1"/>
                </a:solidFill>
              </a:rPr>
              <a:t>- MANIRAKIZA </a:t>
            </a:r>
            <a:r>
              <a:rPr lang="fr-FR" sz="1400" dirty="0" err="1">
                <a:solidFill>
                  <a:schemeClr val="bg1"/>
                </a:solidFill>
              </a:rPr>
              <a:t>Kéilla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</a:p>
          <a:p>
            <a:r>
              <a:rPr lang="fr-FR" sz="1400" dirty="0">
                <a:solidFill>
                  <a:schemeClr val="bg1"/>
                </a:solidFill>
              </a:rPr>
              <a:t>  Dove GBA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B89D9CD-CE8B-DE64-46F5-3F4A1E8FBC3D}"/>
              </a:ext>
            </a:extLst>
          </p:cNvPr>
          <p:cNvSpPr txBox="1"/>
          <p:nvPr/>
        </p:nvSpPr>
        <p:spPr>
          <a:xfrm>
            <a:off x="9840030" y="4084830"/>
            <a:ext cx="21114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Chef de projet :</a:t>
            </a:r>
          </a:p>
          <a:p>
            <a:endParaRPr lang="fr-FR" sz="1400" dirty="0"/>
          </a:p>
          <a:p>
            <a:r>
              <a:rPr lang="fr-FR" sz="1400" dirty="0">
                <a:solidFill>
                  <a:schemeClr val="bg1"/>
                </a:solidFill>
              </a:rPr>
              <a:t>- HECHON Loïc MECA </a:t>
            </a: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DED1004F-A030-2D09-F94F-EC830D928894}"/>
              </a:ext>
            </a:extLst>
          </p:cNvPr>
          <p:cNvCxnSpPr>
            <a:cxnSpLocks/>
          </p:cNvCxnSpPr>
          <p:nvPr/>
        </p:nvCxnSpPr>
        <p:spPr>
          <a:xfrm rot="10800000">
            <a:off x="6315740" y="3615581"/>
            <a:ext cx="3524290" cy="678190"/>
          </a:xfrm>
          <a:prstGeom prst="bentConnector3">
            <a:avLst>
              <a:gd name="adj1" fmla="val 100081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 : en angle 45">
            <a:extLst>
              <a:ext uri="{FF2B5EF4-FFF2-40B4-BE49-F238E27FC236}">
                <a16:creationId xmlns:a16="http://schemas.microsoft.com/office/drawing/2014/main" id="{1F96D539-BB8E-6CA3-8DD4-E38B51A7F0DC}"/>
              </a:ext>
            </a:extLst>
          </p:cNvPr>
          <p:cNvCxnSpPr>
            <a:cxnSpLocks/>
          </p:cNvCxnSpPr>
          <p:nvPr/>
        </p:nvCxnSpPr>
        <p:spPr>
          <a:xfrm>
            <a:off x="2658138" y="1379202"/>
            <a:ext cx="3572541" cy="1043224"/>
          </a:xfrm>
          <a:prstGeom prst="bentConnector3">
            <a:avLst>
              <a:gd name="adj1" fmla="val 10029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80373BD2-5346-C133-421E-1B394D87D080}"/>
              </a:ext>
            </a:extLst>
          </p:cNvPr>
          <p:cNvCxnSpPr>
            <a:cxnSpLocks/>
          </p:cNvCxnSpPr>
          <p:nvPr/>
        </p:nvCxnSpPr>
        <p:spPr>
          <a:xfrm flipH="1">
            <a:off x="5961322" y="2422426"/>
            <a:ext cx="269357" cy="28360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6C4A8745-B2DE-E270-4C4D-4641F5688927}"/>
              </a:ext>
            </a:extLst>
          </p:cNvPr>
          <p:cNvCxnSpPr>
            <a:cxnSpLocks/>
          </p:cNvCxnSpPr>
          <p:nvPr/>
        </p:nvCxnSpPr>
        <p:spPr>
          <a:xfrm>
            <a:off x="6255976" y="2429624"/>
            <a:ext cx="280876" cy="28360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 : en angle 57">
            <a:extLst>
              <a:ext uri="{FF2B5EF4-FFF2-40B4-BE49-F238E27FC236}">
                <a16:creationId xmlns:a16="http://schemas.microsoft.com/office/drawing/2014/main" id="{DAFE7C4D-1060-9E0A-69DE-0047B8FE6BBA}"/>
              </a:ext>
            </a:extLst>
          </p:cNvPr>
          <p:cNvCxnSpPr>
            <a:cxnSpLocks/>
          </p:cNvCxnSpPr>
          <p:nvPr/>
        </p:nvCxnSpPr>
        <p:spPr>
          <a:xfrm rot="10800000" flipV="1">
            <a:off x="7793666" y="2158409"/>
            <a:ext cx="1892595" cy="405820"/>
          </a:xfrm>
          <a:prstGeom prst="bentConnector3">
            <a:avLst>
              <a:gd name="adj1" fmla="val 10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0565B8D4-C623-6A0F-21B1-E886FDF9E545}"/>
              </a:ext>
            </a:extLst>
          </p:cNvPr>
          <p:cNvCxnSpPr>
            <a:cxnSpLocks/>
          </p:cNvCxnSpPr>
          <p:nvPr/>
        </p:nvCxnSpPr>
        <p:spPr>
          <a:xfrm flipH="1">
            <a:off x="7565506" y="2550184"/>
            <a:ext cx="226388" cy="39216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0BD43F20-74DD-0822-D122-93764BF2810A}"/>
              </a:ext>
            </a:extLst>
          </p:cNvPr>
          <p:cNvCxnSpPr>
            <a:cxnSpLocks/>
          </p:cNvCxnSpPr>
          <p:nvPr/>
        </p:nvCxnSpPr>
        <p:spPr>
          <a:xfrm>
            <a:off x="7802427" y="2578350"/>
            <a:ext cx="283333" cy="3358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 : en angle 67">
            <a:extLst>
              <a:ext uri="{FF2B5EF4-FFF2-40B4-BE49-F238E27FC236}">
                <a16:creationId xmlns:a16="http://schemas.microsoft.com/office/drawing/2014/main" id="{06A8CD9D-E1FC-B4AF-F22C-C0B40B19F361}"/>
              </a:ext>
            </a:extLst>
          </p:cNvPr>
          <p:cNvCxnSpPr>
            <a:cxnSpLocks/>
          </p:cNvCxnSpPr>
          <p:nvPr/>
        </p:nvCxnSpPr>
        <p:spPr>
          <a:xfrm flipV="1">
            <a:off x="2700670" y="2550184"/>
            <a:ext cx="1398564" cy="841602"/>
          </a:xfrm>
          <a:prstGeom prst="bentConnector3">
            <a:avLst>
              <a:gd name="adj1" fmla="val 1959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5CB236D3-B052-C55D-CCF1-A3DFCC1E05C9}"/>
              </a:ext>
            </a:extLst>
          </p:cNvPr>
          <p:cNvCxnSpPr>
            <a:cxnSpLocks/>
          </p:cNvCxnSpPr>
          <p:nvPr/>
        </p:nvCxnSpPr>
        <p:spPr>
          <a:xfrm>
            <a:off x="4099292" y="2550184"/>
            <a:ext cx="345116" cy="19608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085E6A8C-C926-5FA8-97FF-526C9CE89DB5}"/>
              </a:ext>
            </a:extLst>
          </p:cNvPr>
          <p:cNvCxnSpPr>
            <a:cxnSpLocks/>
          </p:cNvCxnSpPr>
          <p:nvPr/>
        </p:nvCxnSpPr>
        <p:spPr>
          <a:xfrm flipH="1">
            <a:off x="4007579" y="2578350"/>
            <a:ext cx="89941" cy="26976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297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881340-7B8A-BC5B-E6EA-76D0F5270CAF}"/>
              </a:ext>
            </a:extLst>
          </p:cNvPr>
          <p:cNvSpPr txBox="1"/>
          <p:nvPr/>
        </p:nvSpPr>
        <p:spPr>
          <a:xfrm>
            <a:off x="8000837" y="1325880"/>
            <a:ext cx="3543464" cy="3066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Laissez-vous brancher votre téléphone la nuit ?</a:t>
            </a:r>
          </a:p>
        </p:txBody>
      </p:sp>
      <p:sp>
        <p:nvSpPr>
          <p:cNvPr id="1033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023BE325-165C-33DA-F0A5-DFD9AE699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 r="21779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3E4FA0C-F69F-4242-B7DD-5A2999B3DDC6}"/>
              </a:ext>
            </a:extLst>
          </p:cNvPr>
          <p:cNvSpPr txBox="1">
            <a:spLocks/>
          </p:cNvSpPr>
          <p:nvPr/>
        </p:nvSpPr>
        <p:spPr>
          <a:xfrm>
            <a:off x="3539027" y="536213"/>
            <a:ext cx="5113945" cy="1170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3200" b="1" dirty="0" err="1">
              <a:solidFill>
                <a:schemeClr val="bg1"/>
              </a:solidFill>
            </a:endParaRPr>
          </a:p>
        </p:txBody>
      </p:sp>
      <p:sp>
        <p:nvSpPr>
          <p:cNvPr id="4" name="Espace réservé du pied de page 20">
            <a:extLst>
              <a:ext uri="{FF2B5EF4-FFF2-40B4-BE49-F238E27FC236}">
                <a16:creationId xmlns:a16="http://schemas.microsoft.com/office/drawing/2014/main" id="{EB45B75E-1950-64F6-3CE7-D836F152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06245" y="6306192"/>
            <a:ext cx="315683" cy="343588"/>
          </a:xfrm>
        </p:spPr>
        <p:txBody>
          <a:bodyPr/>
          <a:lstStyle/>
          <a:p>
            <a:r>
              <a:rPr lang="fr-FR" sz="1800" b="1" dirty="0">
                <a:solidFill>
                  <a:schemeClr val="bg1">
                    <a:alpha val="6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175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8000">
              <a:srgbClr val="ECECEC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795EB30-9D51-9218-4C0F-B999E07ACD54}"/>
              </a:ext>
            </a:extLst>
          </p:cNvPr>
          <p:cNvSpPr/>
          <p:nvPr/>
        </p:nvSpPr>
        <p:spPr>
          <a:xfrm>
            <a:off x="4551046" y="1231656"/>
            <a:ext cx="3089906" cy="1683808"/>
          </a:xfrm>
          <a:prstGeom prst="round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1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Qu’est-ce que c’est ?</a:t>
            </a: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1400">
                <a:solidFill>
                  <a:schemeClr val="bg1"/>
                </a:solidFill>
                <a:latin typeface="+mj-lt"/>
              </a:rPr>
              <a:t>U</a:t>
            </a:r>
            <a:r>
              <a:rPr lang="fr-FR" sz="1400" b="0" i="0">
                <a:solidFill>
                  <a:schemeClr val="bg1"/>
                </a:solidFill>
                <a:effectLst/>
                <a:latin typeface="+mj-lt"/>
              </a:rPr>
              <a:t>ne multiprise avec un écran programmable capable d'éteindre tous les appareils en veille branchés à celle-ci.</a:t>
            </a:r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FA1546-DE9E-2C60-2FAF-24A45CA4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688" y="271102"/>
            <a:ext cx="3248623" cy="682487"/>
          </a:xfrm>
        </p:spPr>
        <p:txBody>
          <a:bodyPr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La </a:t>
            </a:r>
            <a:r>
              <a:rPr lang="fr-FR" sz="3600" b="1" err="1">
                <a:solidFill>
                  <a:schemeClr val="bg1"/>
                </a:solidFill>
              </a:rPr>
              <a:t>TechnoPrise</a:t>
            </a:r>
            <a:endParaRPr lang="fr-FR" b="1">
              <a:solidFill>
                <a:schemeClr val="bg1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AD62C3F-1E2F-4D1F-6D40-58425E4B1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15" y="3176101"/>
            <a:ext cx="3465907" cy="1517728"/>
          </a:xfr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52E8DCB-36BE-51A2-7783-6F7596580AEF}"/>
              </a:ext>
            </a:extLst>
          </p:cNvPr>
          <p:cNvSpPr/>
          <p:nvPr/>
        </p:nvSpPr>
        <p:spPr>
          <a:xfrm>
            <a:off x="2127430" y="3176101"/>
            <a:ext cx="2126974" cy="1389456"/>
          </a:xfrm>
          <a:prstGeom prst="round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Dans quel but ?</a:t>
            </a:r>
          </a:p>
        </p:txBody>
      </p:sp>
      <p:sp>
        <p:nvSpPr>
          <p:cNvPr id="11" name="Rectangle : coins arrondis 10">
            <a:hlinkClick r:id="rId3" action="ppaction://hlinksldjump"/>
            <a:extLst>
              <a:ext uri="{FF2B5EF4-FFF2-40B4-BE49-F238E27FC236}">
                <a16:creationId xmlns:a16="http://schemas.microsoft.com/office/drawing/2014/main" id="{21E6AFAD-D550-FC0D-D913-13168A7964CF}"/>
              </a:ext>
            </a:extLst>
          </p:cNvPr>
          <p:cNvSpPr/>
          <p:nvPr/>
        </p:nvSpPr>
        <p:spPr>
          <a:xfrm>
            <a:off x="7937593" y="3201498"/>
            <a:ext cx="2577550" cy="1389456"/>
          </a:xfrm>
          <a:prstGeom prst="round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Quel Business Model ?</a:t>
            </a:r>
          </a:p>
          <a:p>
            <a:pPr algn="ctr"/>
            <a:endParaRPr lang="fr-FR" sz="1400" b="1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FR" sz="1400">
                <a:solidFill>
                  <a:schemeClr val="bg1"/>
                </a:solidFill>
              </a:rPr>
              <a:t>La clientèle ciblée</a:t>
            </a:r>
          </a:p>
          <a:p>
            <a:pPr marL="285750" indent="-285750" algn="ctr">
              <a:buFontTx/>
              <a:buChar char="-"/>
            </a:pPr>
            <a:r>
              <a:rPr lang="fr-FR" sz="1400">
                <a:solidFill>
                  <a:schemeClr val="bg1"/>
                </a:solidFill>
              </a:rPr>
              <a:t>La stratégie industrielle </a:t>
            </a:r>
          </a:p>
          <a:p>
            <a:pPr marL="285750" indent="-285750" algn="ctr">
              <a:buFontTx/>
              <a:buChar char="-"/>
            </a:pP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C56C32A-A0FA-1E9E-C3C2-CC114CE4EE0B}"/>
              </a:ext>
            </a:extLst>
          </p:cNvPr>
          <p:cNvSpPr/>
          <p:nvPr/>
        </p:nvSpPr>
        <p:spPr>
          <a:xfrm>
            <a:off x="5032511" y="5137976"/>
            <a:ext cx="2126974" cy="1078631"/>
          </a:xfrm>
          <a:prstGeom prst="round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A quel prix?</a:t>
            </a:r>
            <a:endParaRPr lang="fr-FR" sz="1400" b="1" dirty="0">
              <a:solidFill>
                <a:schemeClr val="tx1"/>
              </a:solidFill>
            </a:endParaRPr>
          </a:p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C50F397-0501-8335-90DA-CB8C5695F417}"/>
              </a:ext>
            </a:extLst>
          </p:cNvPr>
          <p:cNvSpPr/>
          <p:nvPr/>
        </p:nvSpPr>
        <p:spPr>
          <a:xfrm>
            <a:off x="6096000" y="1903534"/>
            <a:ext cx="2459352" cy="2549196"/>
          </a:xfrm>
          <a:prstGeom prst="arc">
            <a:avLst>
              <a:gd name="adj1" fmla="val 17077659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634C19E4-51FB-407C-C0D5-933FB6CCB790}"/>
              </a:ext>
            </a:extLst>
          </p:cNvPr>
          <p:cNvSpPr/>
          <p:nvPr/>
        </p:nvSpPr>
        <p:spPr>
          <a:xfrm rot="4680938">
            <a:off x="6096001" y="3247244"/>
            <a:ext cx="2459352" cy="2549196"/>
          </a:xfrm>
          <a:prstGeom prst="arc">
            <a:avLst>
              <a:gd name="adj1" fmla="val 17077659"/>
              <a:gd name="adj2" fmla="val 1134330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591CFC8-459A-E198-7D4C-220A99E4CD6D}"/>
              </a:ext>
            </a:extLst>
          </p:cNvPr>
          <p:cNvSpPr/>
          <p:nvPr/>
        </p:nvSpPr>
        <p:spPr>
          <a:xfrm rot="9569290">
            <a:off x="3659727" y="3247244"/>
            <a:ext cx="2459352" cy="2549196"/>
          </a:xfrm>
          <a:prstGeom prst="arc">
            <a:avLst>
              <a:gd name="adj1" fmla="val 17077659"/>
              <a:gd name="adj2" fmla="val 113433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A802EF0-858C-F76D-280E-F08C1B8D9886}"/>
              </a:ext>
            </a:extLst>
          </p:cNvPr>
          <p:cNvSpPr/>
          <p:nvPr/>
        </p:nvSpPr>
        <p:spPr>
          <a:xfrm rot="15268617">
            <a:off x="3575168" y="1882600"/>
            <a:ext cx="2459352" cy="2549196"/>
          </a:xfrm>
          <a:prstGeom prst="arc">
            <a:avLst>
              <a:gd name="adj1" fmla="val 17077659"/>
              <a:gd name="adj2" fmla="val 17254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74E9ACAF-09D5-71B5-029D-71988414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06245" y="6306192"/>
            <a:ext cx="315683" cy="343588"/>
          </a:xfrm>
        </p:spPr>
        <p:txBody>
          <a:bodyPr/>
          <a:lstStyle/>
          <a:p>
            <a:r>
              <a:rPr lang="fr-FR" sz="1800" b="1" dirty="0">
                <a:solidFill>
                  <a:schemeClr val="bg1">
                    <a:alpha val="6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767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ECECEC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05B9C24-3DC5-145B-528C-917F9A8367DC}"/>
              </a:ext>
            </a:extLst>
          </p:cNvPr>
          <p:cNvSpPr/>
          <p:nvPr/>
        </p:nvSpPr>
        <p:spPr>
          <a:xfrm>
            <a:off x="4527229" y="1500810"/>
            <a:ext cx="3137540" cy="1214268"/>
          </a:xfrm>
          <a:prstGeom prst="round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</a:rPr>
              <a:t>Quelle clientèle ciblée ?</a:t>
            </a:r>
          </a:p>
          <a:p>
            <a:pPr algn="ctr"/>
            <a:endParaRPr lang="fr-FR" sz="1400" b="1">
              <a:solidFill>
                <a:schemeClr val="tx1"/>
              </a:solidFill>
            </a:endParaRP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0056795-82F0-E03B-6125-226DDD483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95" y="4080744"/>
            <a:ext cx="1720234" cy="1834805"/>
          </a:xfrm>
          <a:prstGeom prst="rect">
            <a:avLst/>
          </a:prstGeom>
        </p:spPr>
      </p:pic>
      <p:pic>
        <p:nvPicPr>
          <p:cNvPr id="9" name="Image 8" descr="Une image contenant silhouette, ciel nocturne&#10;&#10;Description générée automatiquement">
            <a:extLst>
              <a:ext uri="{FF2B5EF4-FFF2-40B4-BE49-F238E27FC236}">
                <a16:creationId xmlns:a16="http://schemas.microsoft.com/office/drawing/2014/main" id="{739E5D72-674A-FCB9-78EA-B691D3CBF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38" y="3812429"/>
            <a:ext cx="2103120" cy="2103120"/>
          </a:xfrm>
          <a:prstGeom prst="rect">
            <a:avLst/>
          </a:prstGeom>
        </p:spPr>
      </p:pic>
      <p:cxnSp>
        <p:nvCxnSpPr>
          <p:cNvPr id="41" name="Connecteur : en arc 40">
            <a:extLst>
              <a:ext uri="{FF2B5EF4-FFF2-40B4-BE49-F238E27FC236}">
                <a16:creationId xmlns:a16="http://schemas.microsoft.com/office/drawing/2014/main" id="{E767294C-D7A0-8F76-5BCA-74A2C1C81EC0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5946112" y="2864963"/>
            <a:ext cx="2148912" cy="1849140"/>
          </a:xfrm>
          <a:prstGeom prst="curved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 : en arc 58">
            <a:extLst>
              <a:ext uri="{FF2B5EF4-FFF2-40B4-BE49-F238E27FC236}">
                <a16:creationId xmlns:a16="http://schemas.microsoft.com/office/drawing/2014/main" id="{BE826326-425B-9AC1-2D3A-A95E531A205F}"/>
              </a:ext>
            </a:extLst>
          </p:cNvPr>
          <p:cNvCxnSpPr>
            <a:cxnSpLocks/>
            <a:endCxn id="7" idx="3"/>
          </p:cNvCxnSpPr>
          <p:nvPr/>
        </p:nvCxnSpPr>
        <p:spPr>
          <a:xfrm rot="5400000">
            <a:off x="4189404" y="3091550"/>
            <a:ext cx="2244422" cy="1568772"/>
          </a:xfrm>
          <a:prstGeom prst="curvedConnector2">
            <a:avLst/>
          </a:prstGeom>
          <a:ln w="1143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20">
            <a:extLst>
              <a:ext uri="{FF2B5EF4-FFF2-40B4-BE49-F238E27FC236}">
                <a16:creationId xmlns:a16="http://schemas.microsoft.com/office/drawing/2014/main" id="{A7A999A0-4175-AF29-A901-DE123D1381A1}"/>
              </a:ext>
            </a:extLst>
          </p:cNvPr>
          <p:cNvSpPr txBox="1">
            <a:spLocks/>
          </p:cNvSpPr>
          <p:nvPr/>
        </p:nvSpPr>
        <p:spPr>
          <a:xfrm>
            <a:off x="11506245" y="6306192"/>
            <a:ext cx="315683" cy="343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chemeClr val="bg1">
                    <a:alpha val="60000"/>
                  </a:schemeClr>
                </a:solidFill>
              </a:rPr>
              <a:t>4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DE01EA80-9496-CE74-0481-9EACA097BF6C}"/>
              </a:ext>
            </a:extLst>
          </p:cNvPr>
          <p:cNvSpPr txBox="1">
            <a:spLocks/>
          </p:cNvSpPr>
          <p:nvPr/>
        </p:nvSpPr>
        <p:spPr>
          <a:xfrm>
            <a:off x="4360562" y="298885"/>
            <a:ext cx="3792239" cy="682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>
                <a:solidFill>
                  <a:schemeClr val="bg1"/>
                </a:solidFill>
              </a:rPr>
              <a:t>Le Business Model </a:t>
            </a:r>
          </a:p>
        </p:txBody>
      </p:sp>
    </p:spTree>
    <p:extLst>
      <p:ext uri="{BB962C8B-B14F-4D97-AF65-F5344CB8AC3E}">
        <p14:creationId xmlns:p14="http://schemas.microsoft.com/office/powerpoint/2010/main" val="3298536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ECECEC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id="{1D334F20-32D8-3F5B-B05C-D162B16F65A1}"/>
              </a:ext>
            </a:extLst>
          </p:cNvPr>
          <p:cNvSpPr/>
          <p:nvPr/>
        </p:nvSpPr>
        <p:spPr>
          <a:xfrm>
            <a:off x="5148469" y="1037063"/>
            <a:ext cx="2216426" cy="1669774"/>
          </a:xfrm>
          <a:prstGeom prst="flowChartConnector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>
                <a:solidFill>
                  <a:schemeClr val="bg1"/>
                </a:solidFill>
              </a:rPr>
              <a:t>Quelle stratégie industrielle ?</a:t>
            </a:r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id="{8AB8D75B-0CAD-94F9-9C39-794AB73018CF}"/>
              </a:ext>
            </a:extLst>
          </p:cNvPr>
          <p:cNvSpPr/>
          <p:nvPr/>
        </p:nvSpPr>
        <p:spPr>
          <a:xfrm>
            <a:off x="1931326" y="2706837"/>
            <a:ext cx="2315534" cy="1669774"/>
          </a:xfrm>
          <a:prstGeom prst="flowChartConnector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>
                <a:solidFill>
                  <a:schemeClr val="bg1"/>
                </a:solidFill>
              </a:rPr>
              <a:t>Pour la fabrication ?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95DBF95F-0F1B-3867-6501-9D4D4D1E5F2E}"/>
              </a:ext>
            </a:extLst>
          </p:cNvPr>
          <p:cNvSpPr/>
          <p:nvPr/>
        </p:nvSpPr>
        <p:spPr>
          <a:xfrm>
            <a:off x="686035" y="4850751"/>
            <a:ext cx="1677021" cy="1195634"/>
          </a:xfrm>
          <a:prstGeom prst="round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i="0" u="none" strike="noStrike">
                <a:solidFill>
                  <a:srgbClr val="1C1D20"/>
                </a:solidFill>
                <a:effectLst/>
              </a:rPr>
              <a:t>Les fournisseurs de composants électroniques. </a:t>
            </a:r>
            <a:endParaRPr lang="fr-FR" sz="1400"/>
          </a:p>
          <a:p>
            <a:pPr marL="285750" indent="-285750" algn="ctr">
              <a:buFontTx/>
              <a:buChar char="-"/>
            </a:pP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1BEC08F9-11DE-42BF-A434-7EF7A256F56D}"/>
              </a:ext>
            </a:extLst>
          </p:cNvPr>
          <p:cNvSpPr/>
          <p:nvPr/>
        </p:nvSpPr>
        <p:spPr>
          <a:xfrm>
            <a:off x="3706300" y="4850750"/>
            <a:ext cx="1677021" cy="1195634"/>
          </a:xfrm>
          <a:prstGeom prst="round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i="0" u="none" strike="noStrike">
                <a:solidFill>
                  <a:srgbClr val="1C1D20"/>
                </a:solidFill>
                <a:effectLst/>
              </a:rPr>
              <a:t>Les entreprises de fabrication des plastiques recyclés.</a:t>
            </a:r>
            <a:endParaRPr lang="fr-FR" sz="1400"/>
          </a:p>
          <a:p>
            <a:pPr marL="285750" indent="-285750" algn="ctr">
              <a:buFontTx/>
              <a:buChar char="-"/>
            </a:pPr>
            <a:endParaRPr lang="fr-FR" sz="1400">
              <a:solidFill>
                <a:schemeClr val="tx1"/>
              </a:solidFill>
            </a:endParaRPr>
          </a:p>
        </p:txBody>
      </p: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22A68CFE-63DA-AC57-266F-CEA0AE5032AC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 rot="5400000">
            <a:off x="1538151" y="4118473"/>
            <a:ext cx="718673" cy="74588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id="{B1B72D58-64FE-3FBA-D0E7-81AF5A74FF49}"/>
              </a:ext>
            </a:extLst>
          </p:cNvPr>
          <p:cNvCxnSpPr>
            <a:cxnSpLocks/>
            <a:stCxn id="11" idx="2"/>
          </p:cNvCxnSpPr>
          <p:nvPr/>
        </p:nvCxnSpPr>
        <p:spPr>
          <a:xfrm rot="10800000" flipV="1">
            <a:off x="4060163" y="1871950"/>
            <a:ext cx="1088307" cy="12318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8D303F60-A7C5-2861-C19A-6A3B4D489C4A}"/>
              </a:ext>
            </a:extLst>
          </p:cNvPr>
          <p:cNvCxnSpPr>
            <a:cxnSpLocks/>
            <a:stCxn id="14" idx="5"/>
            <a:endCxn id="17" idx="0"/>
          </p:cNvCxnSpPr>
          <p:nvPr/>
        </p:nvCxnSpPr>
        <p:spPr>
          <a:xfrm rot="16200000" flipH="1">
            <a:off x="3866948" y="4172887"/>
            <a:ext cx="718672" cy="6370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rganigramme : Connecteur 27">
            <a:extLst>
              <a:ext uri="{FF2B5EF4-FFF2-40B4-BE49-F238E27FC236}">
                <a16:creationId xmlns:a16="http://schemas.microsoft.com/office/drawing/2014/main" id="{A16E42FD-24C8-2503-6FEF-CF4D17D95AEE}"/>
              </a:ext>
            </a:extLst>
          </p:cNvPr>
          <p:cNvSpPr/>
          <p:nvPr/>
        </p:nvSpPr>
        <p:spPr>
          <a:xfrm>
            <a:off x="7945138" y="2706837"/>
            <a:ext cx="2216426" cy="1669774"/>
          </a:xfrm>
          <a:prstGeom prst="flowChartConnector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>
                <a:solidFill>
                  <a:schemeClr val="bg1"/>
                </a:solidFill>
              </a:rPr>
              <a:t>Pour la vente ?</a:t>
            </a:r>
          </a:p>
        </p:txBody>
      </p:sp>
      <p:cxnSp>
        <p:nvCxnSpPr>
          <p:cNvPr id="38" name="Connecteur : en arc 37">
            <a:extLst>
              <a:ext uri="{FF2B5EF4-FFF2-40B4-BE49-F238E27FC236}">
                <a16:creationId xmlns:a16="http://schemas.microsoft.com/office/drawing/2014/main" id="{6C347AE5-6A89-3B92-08E2-F365EB4C33B0}"/>
              </a:ext>
            </a:extLst>
          </p:cNvPr>
          <p:cNvCxnSpPr>
            <a:cxnSpLocks/>
            <a:stCxn id="11" idx="6"/>
            <a:endCxn id="28" idx="1"/>
          </p:cNvCxnSpPr>
          <p:nvPr/>
        </p:nvCxnSpPr>
        <p:spPr>
          <a:xfrm>
            <a:off x="7364895" y="1871950"/>
            <a:ext cx="904831" cy="10794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55142A85-DAE7-F8F9-18F3-7022BC39F8C6}"/>
              </a:ext>
            </a:extLst>
          </p:cNvPr>
          <p:cNvSpPr/>
          <p:nvPr/>
        </p:nvSpPr>
        <p:spPr>
          <a:xfrm>
            <a:off x="6928022" y="4850750"/>
            <a:ext cx="1677021" cy="1195634"/>
          </a:xfrm>
          <a:prstGeom prst="round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400" b="0" i="0" u="none" strike="noStrike" dirty="0">
                <a:solidFill>
                  <a:srgbClr val="1C1D20"/>
                </a:solidFill>
                <a:effectLst/>
              </a:rPr>
              <a:t>La promotion en ligne sur</a:t>
            </a:r>
            <a:r>
              <a:rPr lang="fr-FR" sz="1400" dirty="0">
                <a:solidFill>
                  <a:srgbClr val="1C1D20"/>
                </a:solidFill>
              </a:rPr>
              <a:t> </a:t>
            </a:r>
            <a:r>
              <a:rPr lang="fr-FR" sz="1400" b="0" i="0" u="none" strike="noStrike" dirty="0">
                <a:solidFill>
                  <a:srgbClr val="1C1D20"/>
                </a:solidFill>
                <a:effectLst/>
              </a:rPr>
              <a:t>les réseaux sociaux et la vente sur site internet.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DB842230-570C-BFC7-95D7-138B366398B2}"/>
              </a:ext>
            </a:extLst>
          </p:cNvPr>
          <p:cNvSpPr/>
          <p:nvPr/>
        </p:nvSpPr>
        <p:spPr>
          <a:xfrm>
            <a:off x="9954535" y="4850750"/>
            <a:ext cx="1677021" cy="1195634"/>
          </a:xfrm>
          <a:prstGeom prst="round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i="0" u="none" strike="noStrike">
                <a:solidFill>
                  <a:srgbClr val="1C1D20"/>
                </a:solidFill>
                <a:effectLst/>
              </a:rPr>
              <a:t>Le bouche à oreille des entreprises et particuliers. </a:t>
            </a:r>
            <a:endParaRPr lang="fr-FR" sz="1400">
              <a:solidFill>
                <a:schemeClr val="tx1"/>
              </a:solidFill>
            </a:endParaRPr>
          </a:p>
        </p:txBody>
      </p:sp>
      <p:cxnSp>
        <p:nvCxnSpPr>
          <p:cNvPr id="43" name="Connecteur : en arc 42">
            <a:extLst>
              <a:ext uri="{FF2B5EF4-FFF2-40B4-BE49-F238E27FC236}">
                <a16:creationId xmlns:a16="http://schemas.microsoft.com/office/drawing/2014/main" id="{B6E00BEA-9BDD-FFA9-6E35-A064D1C99486}"/>
              </a:ext>
            </a:extLst>
          </p:cNvPr>
          <p:cNvCxnSpPr>
            <a:cxnSpLocks/>
          </p:cNvCxnSpPr>
          <p:nvPr/>
        </p:nvCxnSpPr>
        <p:spPr>
          <a:xfrm rot="5400000">
            <a:off x="7545716" y="4118472"/>
            <a:ext cx="718673" cy="74588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 : en arc 43">
            <a:extLst>
              <a:ext uri="{FF2B5EF4-FFF2-40B4-BE49-F238E27FC236}">
                <a16:creationId xmlns:a16="http://schemas.microsoft.com/office/drawing/2014/main" id="{23EB215D-1C68-1FF2-1FC4-D002A4DC4D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99356" y="4082652"/>
            <a:ext cx="823280" cy="71291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itre 1">
            <a:extLst>
              <a:ext uri="{FF2B5EF4-FFF2-40B4-BE49-F238E27FC236}">
                <a16:creationId xmlns:a16="http://schemas.microsoft.com/office/drawing/2014/main" id="{9FFC5EBF-8708-65E6-8E98-4134D9E99A39}"/>
              </a:ext>
            </a:extLst>
          </p:cNvPr>
          <p:cNvSpPr txBox="1">
            <a:spLocks/>
          </p:cNvSpPr>
          <p:nvPr/>
        </p:nvSpPr>
        <p:spPr>
          <a:xfrm>
            <a:off x="4360562" y="298885"/>
            <a:ext cx="3792239" cy="682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>
                <a:solidFill>
                  <a:schemeClr val="bg1"/>
                </a:solidFill>
              </a:rPr>
              <a:t>Le Business Model </a:t>
            </a:r>
          </a:p>
        </p:txBody>
      </p:sp>
      <p:sp>
        <p:nvSpPr>
          <p:cNvPr id="9" name="Espace réservé du pied de page 20">
            <a:extLst>
              <a:ext uri="{FF2B5EF4-FFF2-40B4-BE49-F238E27FC236}">
                <a16:creationId xmlns:a16="http://schemas.microsoft.com/office/drawing/2014/main" id="{0425039C-8B9A-1876-2F18-6F8C487C78C0}"/>
              </a:ext>
            </a:extLst>
          </p:cNvPr>
          <p:cNvSpPr txBox="1">
            <a:spLocks/>
          </p:cNvSpPr>
          <p:nvPr/>
        </p:nvSpPr>
        <p:spPr>
          <a:xfrm>
            <a:off x="11506245" y="6306192"/>
            <a:ext cx="315683" cy="343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chemeClr val="bg1">
                    <a:alpha val="6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9375367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8000">
              <a:srgbClr val="ECECEC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795EB30-9D51-9218-4C0F-B999E07ACD54}"/>
              </a:ext>
            </a:extLst>
          </p:cNvPr>
          <p:cNvSpPr/>
          <p:nvPr/>
        </p:nvSpPr>
        <p:spPr>
          <a:xfrm>
            <a:off x="4551046" y="1231656"/>
            <a:ext cx="3089906" cy="1683808"/>
          </a:xfrm>
          <a:prstGeom prst="round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1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Qu’est-ce que c’est ?</a:t>
            </a: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1400">
                <a:solidFill>
                  <a:schemeClr val="bg1"/>
                </a:solidFill>
                <a:latin typeface="+mj-lt"/>
              </a:rPr>
              <a:t>U</a:t>
            </a:r>
            <a:r>
              <a:rPr lang="fr-FR" sz="1400" b="0" i="0">
                <a:solidFill>
                  <a:schemeClr val="bg1"/>
                </a:solidFill>
                <a:effectLst/>
                <a:latin typeface="+mj-lt"/>
              </a:rPr>
              <a:t>ne multiprise avec un écran programmable capable d'éteindre tous les appareils en veille branchés à celle-ci.</a:t>
            </a:r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1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FA1546-DE9E-2C60-2FAF-24A45CA4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688" y="271102"/>
            <a:ext cx="3248623" cy="682487"/>
          </a:xfrm>
        </p:spPr>
        <p:txBody>
          <a:bodyPr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La </a:t>
            </a:r>
            <a:r>
              <a:rPr lang="fr-FR" sz="3600" b="1" err="1">
                <a:solidFill>
                  <a:schemeClr val="bg1"/>
                </a:solidFill>
              </a:rPr>
              <a:t>TechnoPrise</a:t>
            </a:r>
            <a:endParaRPr lang="fr-FR" b="1">
              <a:solidFill>
                <a:schemeClr val="bg1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AD62C3F-1E2F-4D1F-6D40-58425E4B1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15" y="3176101"/>
            <a:ext cx="3465907" cy="1517728"/>
          </a:xfr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52E8DCB-36BE-51A2-7783-6F7596580AEF}"/>
              </a:ext>
            </a:extLst>
          </p:cNvPr>
          <p:cNvSpPr/>
          <p:nvPr/>
        </p:nvSpPr>
        <p:spPr>
          <a:xfrm>
            <a:off x="2127430" y="3176101"/>
            <a:ext cx="2126974" cy="1389456"/>
          </a:xfrm>
          <a:prstGeom prst="round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Dans quel but ?</a:t>
            </a:r>
          </a:p>
          <a:p>
            <a:pPr algn="ctr"/>
            <a:endParaRPr lang="fr-FR" sz="1400" b="1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FR" sz="1400">
                <a:solidFill>
                  <a:schemeClr val="bg1"/>
                </a:solidFill>
              </a:rPr>
              <a:t>Ecologique</a:t>
            </a:r>
          </a:p>
          <a:p>
            <a:pPr marL="285750" indent="-285750" algn="ctr">
              <a:buFontTx/>
              <a:buChar char="-"/>
            </a:pPr>
            <a:r>
              <a:rPr lang="fr-FR" sz="1400">
                <a:solidFill>
                  <a:schemeClr val="bg1"/>
                </a:solidFill>
              </a:rPr>
              <a:t>Environnemental</a:t>
            </a:r>
          </a:p>
          <a:p>
            <a:pPr marL="285750" indent="-285750" algn="ctr">
              <a:buFontTx/>
              <a:buChar char="-"/>
            </a:pPr>
            <a:r>
              <a:rPr lang="fr-FR" sz="1400">
                <a:solidFill>
                  <a:schemeClr val="bg1"/>
                </a:solidFill>
              </a:rPr>
              <a:t>Financier</a:t>
            </a:r>
          </a:p>
          <a:p>
            <a:pPr marL="285750" indent="-285750" algn="ctr">
              <a:buFontTx/>
              <a:buChar char="-"/>
            </a:pP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1" name="Rectangle : coins arrondis 10">
            <a:hlinkClick r:id="rId3" action="ppaction://hlinksldjump"/>
            <a:extLst>
              <a:ext uri="{FF2B5EF4-FFF2-40B4-BE49-F238E27FC236}">
                <a16:creationId xmlns:a16="http://schemas.microsoft.com/office/drawing/2014/main" id="{21E6AFAD-D550-FC0D-D913-13168A7964CF}"/>
              </a:ext>
            </a:extLst>
          </p:cNvPr>
          <p:cNvSpPr/>
          <p:nvPr/>
        </p:nvSpPr>
        <p:spPr>
          <a:xfrm>
            <a:off x="7937593" y="3201498"/>
            <a:ext cx="2577550" cy="1389456"/>
          </a:xfrm>
          <a:prstGeom prst="round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Quel Business Model ?</a:t>
            </a:r>
          </a:p>
          <a:p>
            <a:pPr algn="ctr"/>
            <a:endParaRPr lang="fr-FR" sz="1400" b="1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FR" sz="1400">
                <a:solidFill>
                  <a:schemeClr val="bg1"/>
                </a:solidFill>
              </a:rPr>
              <a:t>La clientèle ciblée</a:t>
            </a:r>
          </a:p>
          <a:p>
            <a:pPr marL="285750" indent="-285750" algn="ctr">
              <a:buFontTx/>
              <a:buChar char="-"/>
            </a:pPr>
            <a:r>
              <a:rPr lang="fr-FR" sz="1400">
                <a:solidFill>
                  <a:schemeClr val="bg1"/>
                </a:solidFill>
              </a:rPr>
              <a:t>La stratégie industrielle </a:t>
            </a:r>
          </a:p>
          <a:p>
            <a:pPr marL="285750" indent="-285750" algn="ctr">
              <a:buFontTx/>
              <a:buChar char="-"/>
            </a:pP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C56C32A-A0FA-1E9E-C3C2-CC114CE4EE0B}"/>
              </a:ext>
            </a:extLst>
          </p:cNvPr>
          <p:cNvSpPr/>
          <p:nvPr/>
        </p:nvSpPr>
        <p:spPr>
          <a:xfrm>
            <a:off x="5032511" y="5137976"/>
            <a:ext cx="2126974" cy="1078631"/>
          </a:xfrm>
          <a:prstGeom prst="round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A quel prix ?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22.99 €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C50F397-0501-8335-90DA-CB8C5695F417}"/>
              </a:ext>
            </a:extLst>
          </p:cNvPr>
          <p:cNvSpPr/>
          <p:nvPr/>
        </p:nvSpPr>
        <p:spPr>
          <a:xfrm>
            <a:off x="6096000" y="1903534"/>
            <a:ext cx="2459352" cy="2549196"/>
          </a:xfrm>
          <a:prstGeom prst="arc">
            <a:avLst>
              <a:gd name="adj1" fmla="val 17077659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634C19E4-51FB-407C-C0D5-933FB6CCB790}"/>
              </a:ext>
            </a:extLst>
          </p:cNvPr>
          <p:cNvSpPr/>
          <p:nvPr/>
        </p:nvSpPr>
        <p:spPr>
          <a:xfrm rot="4680938">
            <a:off x="6096001" y="3247244"/>
            <a:ext cx="2459352" cy="2549196"/>
          </a:xfrm>
          <a:prstGeom prst="arc">
            <a:avLst>
              <a:gd name="adj1" fmla="val 17077659"/>
              <a:gd name="adj2" fmla="val 1134330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591CFC8-459A-E198-7D4C-220A99E4CD6D}"/>
              </a:ext>
            </a:extLst>
          </p:cNvPr>
          <p:cNvSpPr/>
          <p:nvPr/>
        </p:nvSpPr>
        <p:spPr>
          <a:xfrm rot="9569290">
            <a:off x="3659727" y="3247244"/>
            <a:ext cx="2459352" cy="2549196"/>
          </a:xfrm>
          <a:prstGeom prst="arc">
            <a:avLst>
              <a:gd name="adj1" fmla="val 17077659"/>
              <a:gd name="adj2" fmla="val 113433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A802EF0-858C-F76D-280E-F08C1B8D9886}"/>
              </a:ext>
            </a:extLst>
          </p:cNvPr>
          <p:cNvSpPr/>
          <p:nvPr/>
        </p:nvSpPr>
        <p:spPr>
          <a:xfrm rot="15268617">
            <a:off x="3575168" y="1882600"/>
            <a:ext cx="2459352" cy="2549196"/>
          </a:xfrm>
          <a:prstGeom prst="arc">
            <a:avLst>
              <a:gd name="adj1" fmla="val 17077659"/>
              <a:gd name="adj2" fmla="val 17254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74E9ACAF-09D5-71B5-029D-71988414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06245" y="6306192"/>
            <a:ext cx="315683" cy="343588"/>
          </a:xfrm>
        </p:spPr>
        <p:txBody>
          <a:bodyPr/>
          <a:lstStyle/>
          <a:p>
            <a:r>
              <a:rPr lang="fr-FR" sz="1800" b="1" dirty="0">
                <a:solidFill>
                  <a:schemeClr val="bg1">
                    <a:alpha val="6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703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ECECEC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53D33E-AF52-CD1F-E1A6-ED1CFA13C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118" y="281376"/>
            <a:ext cx="4651764" cy="682487"/>
          </a:xfrm>
        </p:spPr>
        <p:txBody>
          <a:bodyPr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La Preuve de concept </a:t>
            </a:r>
            <a:endParaRPr lang="fr-FR" b="1">
              <a:solidFill>
                <a:schemeClr val="bg1"/>
              </a:solidFill>
            </a:endParaRPr>
          </a:p>
        </p:txBody>
      </p:sp>
      <p:pic>
        <p:nvPicPr>
          <p:cNvPr id="2" name="Image 1" descr="PCIS (3)">
            <a:extLst>
              <a:ext uri="{FF2B5EF4-FFF2-40B4-BE49-F238E27FC236}">
                <a16:creationId xmlns:a16="http://schemas.microsoft.com/office/drawing/2014/main" id="{0A26D2B1-E566-0D0B-B763-4B03EB2D6E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18" y="1090224"/>
            <a:ext cx="471805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ce réservé du pied de page 20">
            <a:extLst>
              <a:ext uri="{FF2B5EF4-FFF2-40B4-BE49-F238E27FC236}">
                <a16:creationId xmlns:a16="http://schemas.microsoft.com/office/drawing/2014/main" id="{36AF3F17-F03D-9002-5DEB-C3400EBD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06245" y="6306192"/>
            <a:ext cx="315683" cy="343588"/>
          </a:xfrm>
        </p:spPr>
        <p:txBody>
          <a:bodyPr/>
          <a:lstStyle/>
          <a:p>
            <a:r>
              <a:rPr lang="fr-FR" sz="1800" b="1" dirty="0">
                <a:solidFill>
                  <a:schemeClr val="bg1">
                    <a:alpha val="60000"/>
                  </a:schemeClr>
                </a:solidFill>
              </a:rPr>
              <a:t>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D85FA2-349F-7FE2-64DC-F433F2EBE5F5}"/>
              </a:ext>
            </a:extLst>
          </p:cNvPr>
          <p:cNvSpPr txBox="1"/>
          <p:nvPr/>
        </p:nvSpPr>
        <p:spPr>
          <a:xfrm>
            <a:off x="1008342" y="3833424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Carte Arduino </a:t>
            </a:r>
            <a:r>
              <a:rPr lang="fr-FR" dirty="0" err="1">
                <a:solidFill>
                  <a:schemeClr val="bg1"/>
                </a:solidFill>
              </a:rPr>
              <a:t>Uno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E9C103-99FD-EE04-E06D-954E42C4B51C}"/>
              </a:ext>
            </a:extLst>
          </p:cNvPr>
          <p:cNvSpPr txBox="1"/>
          <p:nvPr/>
        </p:nvSpPr>
        <p:spPr>
          <a:xfrm>
            <a:off x="8658447" y="3648758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Ecran LCD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C539F5-C086-07DB-34D6-2A515E5805E4}"/>
              </a:ext>
            </a:extLst>
          </p:cNvPr>
          <p:cNvSpPr txBox="1"/>
          <p:nvPr/>
        </p:nvSpPr>
        <p:spPr>
          <a:xfrm>
            <a:off x="8658447" y="4545437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Potentiomètre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695EE8-F5CF-77DB-15BD-238D9F680457}"/>
              </a:ext>
            </a:extLst>
          </p:cNvPr>
          <p:cNvSpPr txBox="1"/>
          <p:nvPr/>
        </p:nvSpPr>
        <p:spPr>
          <a:xfrm>
            <a:off x="2127238" y="5272365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Multiprise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A096893-B873-5895-991F-39CE1D28F835}"/>
              </a:ext>
            </a:extLst>
          </p:cNvPr>
          <p:cNvSpPr txBox="1"/>
          <p:nvPr/>
        </p:nvSpPr>
        <p:spPr>
          <a:xfrm>
            <a:off x="2657832" y="1671472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Leds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0290AD2-7B00-B61C-B3CA-B41429EE5F40}"/>
              </a:ext>
            </a:extLst>
          </p:cNvPr>
          <p:cNvCxnSpPr>
            <a:cxnSpLocks/>
          </p:cNvCxnSpPr>
          <p:nvPr/>
        </p:nvCxnSpPr>
        <p:spPr>
          <a:xfrm>
            <a:off x="3615070" y="1856138"/>
            <a:ext cx="139286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63E2347C-95A5-B201-63FA-25329EBE8478}"/>
              </a:ext>
            </a:extLst>
          </p:cNvPr>
          <p:cNvCxnSpPr>
            <a:cxnSpLocks/>
          </p:cNvCxnSpPr>
          <p:nvPr/>
        </p:nvCxnSpPr>
        <p:spPr>
          <a:xfrm flipV="1">
            <a:off x="4937336" y="1552353"/>
            <a:ext cx="562270" cy="303521"/>
          </a:xfrm>
          <a:prstGeom prst="bent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7F7C6A9-5198-4D89-9852-109B5EBD8841}"/>
              </a:ext>
            </a:extLst>
          </p:cNvPr>
          <p:cNvCxnSpPr>
            <a:cxnSpLocks/>
          </p:cNvCxnSpPr>
          <p:nvPr/>
        </p:nvCxnSpPr>
        <p:spPr>
          <a:xfrm>
            <a:off x="3599839" y="4018090"/>
            <a:ext cx="30231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07BC9EA-C444-8CA9-2C6D-1A9A8822FB75}"/>
              </a:ext>
            </a:extLst>
          </p:cNvPr>
          <p:cNvCxnSpPr>
            <a:cxnSpLocks/>
          </p:cNvCxnSpPr>
          <p:nvPr/>
        </p:nvCxnSpPr>
        <p:spPr>
          <a:xfrm>
            <a:off x="3620208" y="5457031"/>
            <a:ext cx="1808798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F875A05-04D0-7EB6-D097-422FDB628CD4}"/>
              </a:ext>
            </a:extLst>
          </p:cNvPr>
          <p:cNvCxnSpPr>
            <a:cxnSpLocks/>
          </p:cNvCxnSpPr>
          <p:nvPr/>
        </p:nvCxnSpPr>
        <p:spPr>
          <a:xfrm flipH="1">
            <a:off x="7634177" y="3859745"/>
            <a:ext cx="9372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F475822-B689-DE62-E881-6D6C5588C7C8}"/>
              </a:ext>
            </a:extLst>
          </p:cNvPr>
          <p:cNvCxnSpPr>
            <a:cxnSpLocks/>
          </p:cNvCxnSpPr>
          <p:nvPr/>
        </p:nvCxnSpPr>
        <p:spPr>
          <a:xfrm flipH="1">
            <a:off x="6836735" y="4771988"/>
            <a:ext cx="173470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998B9FBB-4719-8A84-4D40-FF50DB8FDC75}"/>
              </a:ext>
            </a:extLst>
          </p:cNvPr>
          <p:cNvCxnSpPr>
            <a:cxnSpLocks/>
          </p:cNvCxnSpPr>
          <p:nvPr/>
        </p:nvCxnSpPr>
        <p:spPr>
          <a:xfrm>
            <a:off x="5175150" y="1855875"/>
            <a:ext cx="304958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72F14753-2C20-87DA-3A5C-6FA427717140}"/>
              </a:ext>
            </a:extLst>
          </p:cNvPr>
          <p:cNvCxnSpPr>
            <a:cxnSpLocks/>
          </p:cNvCxnSpPr>
          <p:nvPr/>
        </p:nvCxnSpPr>
        <p:spPr>
          <a:xfrm>
            <a:off x="4884603" y="1855875"/>
            <a:ext cx="667736" cy="450971"/>
          </a:xfrm>
          <a:prstGeom prst="bentConnector3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96356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CIS">
            <a:hlinkClick r:id="" action="ppaction://media"/>
            <a:extLst>
              <a:ext uri="{FF2B5EF4-FFF2-40B4-BE49-F238E27FC236}">
                <a16:creationId xmlns:a16="http://schemas.microsoft.com/office/drawing/2014/main" id="{E94D6AF5-668C-F257-7B71-B18ABDD4D0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046"/>
            <a:ext cx="12323135" cy="693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88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AD0F1B847EB4D9081076FBF93A119" ma:contentTypeVersion="9" ma:contentTypeDescription="Create a new document." ma:contentTypeScope="" ma:versionID="520b5d657920bb2c84098d9db9c940c5">
  <xsd:schema xmlns:xsd="http://www.w3.org/2001/XMLSchema" xmlns:xs="http://www.w3.org/2001/XMLSchema" xmlns:p="http://schemas.microsoft.com/office/2006/metadata/properties" xmlns:ns3="c4e2f1fe-806d-4cc9-bc6e-9ad4cd2313c4" xmlns:ns4="0cf62962-3691-479c-81d5-af2daf89812e" targetNamespace="http://schemas.microsoft.com/office/2006/metadata/properties" ma:root="true" ma:fieldsID="4bdee0c3bdd9bedfe894436d1a2c1703" ns3:_="" ns4:_="">
    <xsd:import namespace="c4e2f1fe-806d-4cc9-bc6e-9ad4cd2313c4"/>
    <xsd:import namespace="0cf62962-3691-479c-81d5-af2daf8981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2f1fe-806d-4cc9-bc6e-9ad4cd2313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62962-3691-479c-81d5-af2daf898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DAC2B9-E099-49DA-A180-10DE5442CF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3A2523-8DFC-4EE2-8175-9D123ABF81A8}">
  <ds:schemaRefs>
    <ds:schemaRef ds:uri="0cf62962-3691-479c-81d5-af2daf89812e"/>
    <ds:schemaRef ds:uri="c4e2f1fe-806d-4cc9-bc6e-9ad4cd2313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99B1EAC-9A21-49A8-BBBE-8064FF893B07}">
  <ds:schemaRefs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0cf62962-3691-479c-81d5-af2daf89812e"/>
    <ds:schemaRef ds:uri="c4e2f1fe-806d-4cc9-bc6e-9ad4cd2313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330</TotalTime>
  <Words>235</Words>
  <Application>Microsoft Office PowerPoint</Application>
  <PresentationFormat>Grand écran</PresentationFormat>
  <Paragraphs>88</Paragraphs>
  <Slides>10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Agency FB</vt:lpstr>
      <vt:lpstr>Arial</vt:lpstr>
      <vt:lpstr>Calibri</vt:lpstr>
      <vt:lpstr>Calibri Light</vt:lpstr>
      <vt:lpstr>Century Gothic</vt:lpstr>
      <vt:lpstr>Wingdings 3</vt:lpstr>
      <vt:lpstr>Thème Office</vt:lpstr>
      <vt:lpstr>Ion</vt:lpstr>
      <vt:lpstr>La TechnoPrise  Equipe  Polypotech </vt:lpstr>
      <vt:lpstr>Présentation PowerPoint</vt:lpstr>
      <vt:lpstr>Présentation PowerPoint</vt:lpstr>
      <vt:lpstr>La TechnoPrise</vt:lpstr>
      <vt:lpstr>Présentation PowerPoint</vt:lpstr>
      <vt:lpstr>Présentation PowerPoint</vt:lpstr>
      <vt:lpstr>La TechnoPrise</vt:lpstr>
      <vt:lpstr>La Preuve de concept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TechnoPrise </dc:title>
  <dc:creator>Maxime Montigny</dc:creator>
  <cp:lastModifiedBy>Maxime Montigny</cp:lastModifiedBy>
  <cp:revision>2</cp:revision>
  <dcterms:created xsi:type="dcterms:W3CDTF">2022-10-21T08:49:37Z</dcterms:created>
  <dcterms:modified xsi:type="dcterms:W3CDTF">2022-10-28T09:30:43Z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0x0101005F0AD0F1B847EB4D9081076FBF93A119</vt:lpwstr>
  </property>
</Properties>
</file>