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6" r:id="rId2"/>
    <p:sldId id="259" r:id="rId3"/>
    <p:sldId id="291" r:id="rId4"/>
    <p:sldId id="287" r:id="rId5"/>
    <p:sldId id="292" r:id="rId6"/>
    <p:sldId id="283" r:id="rId7"/>
    <p:sldId id="284" r:id="rId8"/>
    <p:sldId id="267" r:id="rId9"/>
    <p:sldId id="293" r:id="rId10"/>
    <p:sldId id="269" r:id="rId11"/>
    <p:sldId id="285" r:id="rId12"/>
    <p:sldId id="286" r:id="rId13"/>
    <p:sldId id="288" r:id="rId14"/>
    <p:sldId id="296" r:id="rId15"/>
    <p:sldId id="260" r:id="rId16"/>
    <p:sldId id="270" r:id="rId17"/>
    <p:sldId id="289" r:id="rId18"/>
    <p:sldId id="290" r:id="rId19"/>
    <p:sldId id="276" r:id="rId20"/>
    <p:sldId id="271" r:id="rId21"/>
    <p:sldId id="261" r:id="rId22"/>
    <p:sldId id="299" r:id="rId23"/>
    <p:sldId id="298" r:id="rId24"/>
    <p:sldId id="277" r:id="rId25"/>
    <p:sldId id="272" r:id="rId26"/>
    <p:sldId id="297" r:id="rId27"/>
    <p:sldId id="300" r:id="rId28"/>
    <p:sldId id="262" r:id="rId29"/>
    <p:sldId id="294" r:id="rId30"/>
    <p:sldId id="278" r:id="rId31"/>
    <p:sldId id="273" r:id="rId32"/>
    <p:sldId id="263" r:id="rId33"/>
    <p:sldId id="279" r:id="rId34"/>
    <p:sldId id="274" r:id="rId35"/>
    <p:sldId id="264" r:id="rId36"/>
    <p:sldId id="280" r:id="rId37"/>
    <p:sldId id="275" r:id="rId38"/>
    <p:sldId id="265" r:id="rId39"/>
    <p:sldId id="281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 semaine" id="{E4A628C0-1FBE-7D41-A2FD-9C3F908B1FB1}">
          <p14:sldIdLst>
            <p14:sldId id="266"/>
            <p14:sldId id="259"/>
            <p14:sldId id="291"/>
            <p14:sldId id="287"/>
            <p14:sldId id="292"/>
            <p14:sldId id="283"/>
            <p14:sldId id="284"/>
            <p14:sldId id="267"/>
            <p14:sldId id="293"/>
          </p14:sldIdLst>
        </p14:section>
        <p14:section name="S0 Définir le sujet" id="{B912C23E-9D8F-B540-9204-E8964326301E}">
          <p14:sldIdLst>
            <p14:sldId id="269"/>
            <p14:sldId id="285"/>
            <p14:sldId id="286"/>
            <p14:sldId id="288"/>
            <p14:sldId id="296"/>
            <p14:sldId id="260"/>
          </p14:sldIdLst>
        </p14:section>
        <p14:section name="S1 Rédiger page de concept" id="{CBDC1A9C-3EA1-A945-BA0D-623EA4C09ACB}">
          <p14:sldIdLst>
            <p14:sldId id="270"/>
            <p14:sldId id="289"/>
            <p14:sldId id="290"/>
            <p14:sldId id="276"/>
          </p14:sldIdLst>
        </p14:section>
        <p14:section name="S2 Veille et scénario d'usage" id="{7B0E732D-7791-F24A-80C4-979FA95AEAC8}">
          <p14:sldIdLst>
            <p14:sldId id="271"/>
            <p14:sldId id="261"/>
            <p14:sldId id="299"/>
            <p14:sldId id="298"/>
            <p14:sldId id="277"/>
          </p14:sldIdLst>
        </p14:section>
        <p14:section name="S3 Formaliser avec le BMC" id="{15A6261D-5CEF-7A4F-AD22-8B9C1E63009C}">
          <p14:sldIdLst>
            <p14:sldId id="272"/>
            <p14:sldId id="297"/>
            <p14:sldId id="300"/>
            <p14:sldId id="262"/>
            <p14:sldId id="294"/>
            <p14:sldId id="278"/>
          </p14:sldIdLst>
        </p14:section>
        <p14:section name="S4 Finaliser le dossier" id="{18D15C74-07CF-F046-B88B-CBA5A3F3CF87}">
          <p14:sldIdLst>
            <p14:sldId id="273"/>
            <p14:sldId id="263"/>
            <p14:sldId id="279"/>
          </p14:sldIdLst>
        </p14:section>
        <p14:section name="S5 Préparer séance plénière" id="{5DB86FFC-CCDD-754D-A752-89CE8C9C557F}">
          <p14:sldIdLst>
            <p14:sldId id="274"/>
            <p14:sldId id="264"/>
            <p14:sldId id="280"/>
          </p14:sldIdLst>
        </p14:section>
        <p14:section name="S6 Séance plénière finale" id="{AD5C5D3A-0F51-9C4F-BC95-0C892996D4D2}">
          <p14:sldIdLst>
            <p14:sldId id="275"/>
            <p14:sldId id="265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6"/>
    <p:restoredTop sz="61020"/>
  </p:normalViewPr>
  <p:slideViewPr>
    <p:cSldViewPr snapToGrid="0" snapToObjects="1">
      <p:cViewPr>
        <p:scale>
          <a:sx n="50" d="100"/>
          <a:sy n="50" d="100"/>
        </p:scale>
        <p:origin x="135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82879-AB87-504E-BEA6-8613D8AF9A45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3E8B-5B10-3141-AE70-433D8CF22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440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qui donne visuellement sur une ligne chronologique le déroulement ci-dessus: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bout de 45 mn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bout de 60 mn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80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Wingdings" charset="2"/>
              <a:buChar char="à"/>
            </a:pPr>
            <a:r>
              <a:rPr lang="fr-FR" b="1" i="1" dirty="0" smtClean="0"/>
              <a:t>à faire:</a:t>
            </a:r>
          </a:p>
          <a:p>
            <a:pPr marL="171450" indent="-171450">
              <a:buFont typeface="Wingdings" charset="2"/>
              <a:buChar char="à"/>
            </a:pPr>
            <a:endParaRPr lang="fr-FR" b="1" i="1" dirty="0" smtClean="0"/>
          </a:p>
          <a:p>
            <a:pPr marL="0" indent="0">
              <a:buFont typeface="+mj-lt"/>
              <a:buNone/>
            </a:pPr>
            <a:r>
              <a:rPr lang="fr-FR" b="0" i="0" dirty="0" smtClean="0"/>
              <a:t>3-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minutes de relecture collective des sujets proposés par thématique</a:t>
            </a:r>
            <a:r>
              <a:rPr lang="fr-FR" dirty="0" smtClean="0">
                <a:effectLst/>
              </a:rPr>
              <a:t> </a:t>
            </a:r>
          </a:p>
          <a:p>
            <a:pPr marL="0" indent="0">
              <a:buFont typeface="+mj-lt"/>
              <a:buNone/>
            </a:pPr>
            <a:endParaRPr lang="fr-FR" b="0" i="0" dirty="0" smtClean="0">
              <a:effectLst/>
            </a:endParaRPr>
          </a:p>
          <a:p>
            <a:pPr lvl="0"/>
            <a:r>
              <a:rPr lang="fr-FR" b="0" i="0" dirty="0" smtClean="0">
                <a:effectLst/>
              </a:rPr>
              <a:t>4-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groupe opère collectivement le tri et l’affectation des sujets (équipes entre elles) et de là : 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obtient un consensus et chaque équipe se voit bien affecter une thématique différente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n’obtient pas de consensus et un tirage au sort désigne la thématique affectée à chaque groupe avec la possibilité pour l’équipe de choisir son sujet parmi les 4 proposés.</a:t>
            </a:r>
          </a:p>
          <a:p>
            <a:pPr marL="0" indent="0">
              <a:buFont typeface="+mj-lt"/>
              <a:buNone/>
            </a:pPr>
            <a:endParaRPr lang="fr-FR" b="0" i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dérouler l’atelier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valider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Que les étudiants</a:t>
            </a:r>
            <a:r>
              <a:rPr lang="fr-FR" baseline="0" dirty="0" smtClean="0"/>
              <a:t> ont bien prise en main le WIKI</a:t>
            </a:r>
            <a:endParaRPr lang="fr-FR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95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présenter la bête à cornes,</a:t>
            </a:r>
            <a:r>
              <a:rPr lang="fr-FR" b="0" i="0" baseline="0" dirty="0" smtClean="0"/>
              <a:t> en fin de séance. Données </a:t>
            </a:r>
            <a:r>
              <a:rPr lang="fr-FR" b="0" i="0" dirty="0" smtClean="0"/>
              <a:t>sur le slide suivant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valider : </a:t>
            </a:r>
          </a:p>
          <a:p>
            <a:endParaRPr lang="fr-FR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Vérifier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chaque équipe a un concept compréhensible.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99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Document d’accompagnement pour les encadrants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introduire l’outil de la « bête à cornes », son utilité (signification des flèches)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bases pour remplir les items avec un exemple simple d’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AirBnb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voire plus simple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valider les contenus pour que le projet soit sur de bons rails pour la journée complète du mardi.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Relecture de tous les wikis le Lundi soir et ajustement si nécessaire par les étudiants</a:t>
            </a:r>
          </a:p>
          <a:p>
            <a:pPr lvl="0" fontAlgn="base"/>
            <a:endParaRPr lang="fr-FR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Présence requise le matin pour les 2h / fin des 2 heures les documents à rendre sont complétés</a:t>
            </a:r>
          </a:p>
          <a:p>
            <a:pPr lvl="0" fontAlgn="base"/>
            <a:endParaRPr lang="fr-FR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8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020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Accompagner</a:t>
            </a:r>
            <a:r>
              <a:rPr lang="fr-FR" b="0" i="0" baseline="0" dirty="0" smtClean="0"/>
              <a:t> les étudiants pour passer d’une idée à un projet construit.</a:t>
            </a:r>
            <a:endParaRPr lang="fr-FR" b="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valider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La</a:t>
            </a:r>
            <a:r>
              <a:rPr lang="fr-FR" b="0" i="0" baseline="0" dirty="0" smtClean="0"/>
              <a:t> pertinence du projet.</a:t>
            </a:r>
            <a:endParaRPr lang="fr-FR" b="0" i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87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Mémo encadrants : </a:t>
            </a:r>
            <a:endParaRPr lang="fr-FR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FAIRE</a:t>
            </a: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Accompagner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étudiants pour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rédiger leur scénario d’usage.</a:t>
            </a:r>
            <a:endParaRPr lang="fr-FR" sz="120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07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Mémo encadrants : 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FAIRE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d’information</a:t>
            </a: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https://www.lescahiersdelinnovation.com/2017/06/parcours-utilisateur-et-scenarios-d-usage/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https://fr.slideshare.net/slidesharefing/guide-innovation-centree-usager-paca-labsoctobre2014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6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Mémo encadrants : 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FAIRE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 lu les contenus postés la veille sur le wiki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Rencontrer les équipes dont le concept est trop flou.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le principe du scénario d’usage, montrer un exemple (source à ajouter)</a:t>
            </a:r>
          </a:p>
          <a:p>
            <a:pPr lvl="0" fontAlgn="base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VALIDER</a:t>
            </a:r>
            <a:endParaRPr lang="fr-FR" sz="120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contenus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livrer sur le wiki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Appréhender le mode projet par un exercice tout en découvrant l’Ecole et les autres élèves ingénieurs.</a:t>
            </a: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DU TRAVAIL</a:t>
            </a:r>
          </a:p>
          <a:p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encadrants ne vont pas noter le travail fourni par les équipes ( pas un travail universitaire attendu 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 consiste à emporter l’adhésion du plus grand nombre d’étudiants en fin de semaine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final, étudiants et encadrants participeront à un vote pour désigner le projet le plus abouti parmi ceux présentés</a:t>
            </a:r>
            <a:r>
              <a:rPr lang="fr-FR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critères retenus sont la 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pertinence du sujet proposé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réponse aux livrables 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attendus, et la 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 de la présentation finale</a:t>
            </a:r>
            <a:r>
              <a:rPr lang="fr-FR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62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Mémo encadrants : </a:t>
            </a: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FAIRE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 lu les contenus postés la veille sur le wiki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Rencontrer les équipes dont le concept est trop flou.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le principe du scénario d’usage, montrer un exemple (source à ajouter)</a:t>
            </a:r>
          </a:p>
          <a:p>
            <a:pPr lvl="0" fontAlgn="base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VALIDER</a:t>
            </a:r>
            <a:endParaRPr lang="fr-FR" sz="120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contenus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livrer sur le wiki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069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rendre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bête à corne dessinée ou prise 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photo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analyse des deux concurrents ou activités similaires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scénario d’usage du produit / concept envisagé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8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/>
              <a:t>A faire : </a:t>
            </a:r>
            <a:endParaRPr lang="fr-FR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i="1" dirty="0" smtClean="0"/>
              <a:t>-</a:t>
            </a:r>
            <a:r>
              <a:rPr lang="fr-FR" b="0" i="0" dirty="0" smtClean="0"/>
              <a:t>CONFRONTATION DES EQUIPES</a:t>
            </a:r>
            <a:endParaRPr lang="fr-FR" b="0" i="0" dirty="0"/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2 (2h)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-Remplir les 3 grandes cases du BMC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i="0" dirty="0" smtClean="0"/>
              <a:t>BMC </a:t>
            </a:r>
            <a:r>
              <a:rPr lang="fr-FR" b="0" i="0" dirty="0"/>
              <a:t>à expliquer – 15 </a:t>
            </a:r>
            <a:r>
              <a:rPr lang="fr-FR" b="0" i="0" dirty="0" smtClean="0"/>
              <a:t>minutes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/>
              <a:t>A valider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i="0" dirty="0"/>
              <a:t>Sélection de la question gênante à laquelle chaque équipe doit répondre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i="0" dirty="0"/>
              <a:t>Vérification de l’adéquation du contenu déposé sur le wiki avec l’attendu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193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r>
              <a:rPr lang="fr-FR" b="1" i="1" dirty="0" smtClean="0">
                <a:sym typeface="Wingdings"/>
              </a:rPr>
              <a:t></a:t>
            </a:r>
            <a:r>
              <a:rPr lang="fr-FR" b="1" i="1" dirty="0" smtClean="0"/>
              <a:t> à faire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Exercice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confrontation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temps de  15’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groupe avec les 4 équipes se confrontent.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équipe présente son projet aux 3 autres en 5 mn (en montrant le wiki), et les autres posent des questions.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L’encadrant sélectionne parmi les questions, la question gênante la plus pertinente (où la réponse sera à rédiger).</a:t>
            </a:r>
          </a:p>
          <a:p>
            <a:pPr lvl="0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Remplir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bases du Business Model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simple</a:t>
            </a: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http://cadarache.cea.fr/cad/Documents/Entreprises/Valorisation/Creation-entreprise/Fiche%20pratique%20pour%20renseigner%20la%20maquette%20Mod%C3%A8le%20Economique%20d%27une%20startup.pdf</a:t>
            </a:r>
          </a:p>
          <a:p>
            <a:pPr lvl="0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876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peu plus d’information</a:t>
            </a:r>
            <a:r>
              <a:rPr lang="fr-FR" baseline="0" dirty="0" smtClean="0"/>
              <a:t> :</a:t>
            </a:r>
          </a:p>
          <a:p>
            <a:endParaRPr lang="fr-FR" dirty="0" smtClean="0"/>
          </a:p>
          <a:p>
            <a:r>
              <a:rPr lang="fr-FR" dirty="0" smtClean="0"/>
              <a:t>http://1001startups.fr/methodologie-business-model-canvas/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50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Présenter le BMC appliqué à l’exemple</a:t>
            </a:r>
            <a:r>
              <a:rPr lang="fr-FR" b="0" i="0" baseline="0" dirty="0" smtClean="0"/>
              <a:t> AIR BNB</a:t>
            </a:r>
            <a:endParaRPr lang="fr-FR" b="0" i="0" dirty="0" smtClean="0"/>
          </a:p>
          <a:p>
            <a:pPr lvl="0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les bases du BMC: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 de clientèle 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qui le produit / service est-il destiné, pour qui le concevez-vous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Décrire précisément quelle est votre cible de clientèle ? (produit de masse / cible / niche / âge, sexe, CSP)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proposition de valeur : quels besoins sont satisfaits pour le produit ou le service envisagé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Citer les différents besoins couverts, les problématiques résolues par votre produit ou service (utilité, prix, nouveauté, design, marque, notoriété, …)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 clés : sur quels partenaires vous basez-vous pour proposer/vendre le produit ou le service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Citer les différents partenaires nécessaires, côté fabrication (fabricant, sous-traitant), fournisseurs, ressources obtenues auprès des partenaires, activités clés des partenaires.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094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(2h)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Remplir les 3 grandes cases du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(entourées en rouge)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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 de clientèle 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qui le produit / service est-il destiné, pour qui le concevez-vous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Décrire précisément quelle est votre cible de clientèle ? (produit de masse / cible / niche / âge, sexe, CSP)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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proposition de valeur : quels besoins sont satisfaits pour le produit ou le service envisagé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Citer les différents besoins couverts, les problématiques résolues par votre produit ou service (utilité, prix, nouveauté, design, marque, notoriété, …)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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 clés : sur quels partenaires vous basez-vous pour proposer/vendre le produit ou le service 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Citer les différents partenaires nécessaires, côté fabrication (fabricant, sous-traitant), fournisseurs, ressources obtenues auprès des partenaires, activités clés des partenaires.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791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rendre 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réponse rédigée à une question "gênantes" posées par les autres groupes.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document final sur le concept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présentation des activités de votre futur usager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3  grandes cases verticales du modèle de business </a:t>
            </a:r>
            <a:r>
              <a:rPr lang="fr-FR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endParaRPr lang="fr-FR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fr-FR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fr-FR" b="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valider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i="0" dirty="0" smtClean="0"/>
              <a:t>Sélection de la question gênante à laquelle chaque équipe doit répondre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0" i="0" dirty="0" smtClean="0"/>
              <a:t>Vérification de l’adéquation du contenu déposé sur le wiki avec l’attendu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435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err="1" smtClean="0"/>
              <a:t>Complétérer</a:t>
            </a:r>
            <a:r>
              <a:rPr lang="fr-FR" b="0" i="0" baseline="0" dirty="0" smtClean="0"/>
              <a:t> les dernières cases du </a:t>
            </a:r>
            <a:r>
              <a:rPr lang="fr-FR" b="0" i="0" dirty="0" smtClean="0"/>
              <a:t>BMC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Finaliser le dossier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valider :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55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Finir de compléter le BMC</a:t>
            </a: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construire le dossier économique du projet avec deux aspects importants: </a:t>
            </a:r>
          </a:p>
          <a:p>
            <a:pPr lvl="0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construire un plan de financement de votre projet d'activité : en complétant le reste du Business model </a:t>
            </a:r>
            <a:r>
              <a:rPr lang="fr-FR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endParaRPr lang="fr-FR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endParaRPr lang="fr-FR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canaux de distribution = diffusion vente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 clés = moyens à mettre en œuvre (ressources, gens, pour fabriquer et vendre)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 client : réseaux sociaux, 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de coûts : ajouter donner une quantification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remplacer sources de revenus par : prix de vente, analyse de la concurrence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logo ou le totem doit être finalisé,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l’ensemble des livrables attendus postés sur le wiki.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 d’accompagnement pour les  encadrants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le tour de chaque équipe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Valider le BMC quand il est posté en séance par les équipes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07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 global :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Appréhender le mode projet par un exercice tout en découvrant l’Ecole et les autres élèves ingénieurs.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du travail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encadrants ne vont pas noter le travail fourni par les équipes ( pas un travail universitaire attendu ), le challenge consiste à emporter l’adhésion du plus grand nombre d’étudiants en fin de semaine.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final, étudiants et encadrants participeront à un vote pour désigner le projet le plus abouti parmi ceux présentés.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critères retenus sont la pertinence du sujet proposé, la réponse aux livrables attendus, et la qualité de la présentation finale.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86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rendre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business model 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complété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98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458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rendre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« pitch </a:t>
            </a:r>
            <a:r>
              <a:rPr lang="fr-FR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introductif de 30’’ » 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« 3 slides visuel » en support de la restitution finale prévue sur un créneau maxi de 10 minutes </a:t>
            </a:r>
          </a:p>
          <a:p>
            <a:pPr lvl="0" fontAlgn="base"/>
            <a:r>
              <a:rPr lang="fr-FR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logo ou le totem du projet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89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Système de vote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vote ?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+ Encadrants (équité du poids des votes)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un vote papier lors de la session finale dans les 4 amphi / salles prévues.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9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1 (2 heures) : les 48 équipes projet sont réparties en 4 X 12 dans les 4 amphis mis à disposition. 	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restitution sera animée par un chairman.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présents 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chairman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maître du temps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logistique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prévu un créneau maxi de 10 minutes par projet découpé comme suit 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 de l’équipe introduit par le pitch </a:t>
            </a:r>
            <a:r>
              <a:rPr lang="fr-FR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30’’ déposé sur le wiki.</a:t>
            </a:r>
          </a:p>
          <a:p>
            <a:pPr lvl="1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2 minutes 30’’ de présentation (3 slides de visuel maxi déposés sur le wiki) </a:t>
            </a:r>
          </a:p>
          <a:p>
            <a:pPr lvl="1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3 minutes de questions maxi </a:t>
            </a:r>
          </a:p>
          <a:p>
            <a:pPr lvl="1" fontAlgn="base"/>
            <a:r>
              <a:rPr lang="fr-FR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2 minutes de transition.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FR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1bis (5minutes) : Chaque élève vote pour le projet de son choix parmi les 11 projets présentés (en dehors du projet de son équipe). </a:t>
            </a:r>
            <a:endParaRPr lang="fr-FR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2 : les 4 projets gagnants à l’issue du vote sont à nouveau présentés en séance plénière en salle de conférences </a:t>
            </a:r>
            <a:r>
              <a:rPr lang="fr-FR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Migeon</a:t>
            </a:r>
            <a:r>
              <a:rPr lang="fr-FR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fr-FR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2 bis : les 4 prix sont remis aux équipes gagnantes et l’activité est clôturée par un </a:t>
            </a:r>
            <a:r>
              <a:rPr lang="fr-FR" sz="120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aftersoft</a:t>
            </a:r>
            <a:endParaRPr lang="fr-FR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Avis du jury, il est donné à titre indicatif ( à quel moment le donner, avant ou après le vote)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Système de vote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vote ?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+ Encadrants (équité du poids des votes)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un vote papier lors de la session finale dans les 4 amphi / salles prévues.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40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76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Identité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visuelle 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L’objectif est de concevoir un totem / objet portant l’équipe et son projet :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logo, un visuel créé pour l’occasion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objet imprimé en 3D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objet fabriqué en découpe laser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totem est le produit du travail de toute l’équipe, il doit être original, en restant en lien avec le projet et l’équipe.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libre cours à votre créativité, inspiration artistique, … 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devra être finalisé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séance 4 au plus tard.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 conçu en tâche de fond car il n’y a pas de séance dédiée à sa fabrication.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6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Identité visuelle 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L’objectif est de concevoir un totem / objet portant l’équipe et son projet : 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logo, un visuel créé pour l’occasion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objet imprimé en 3D</a:t>
            </a: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objet fabriqué en découpe laser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totem est le produit du travail de toute l’équipe, il doit être original, en restant en lien avec le projet et l’équipe.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sera conçu en tâche de fond car il n’y a pas de séance dédiée à sa fabrication.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libre cours à votre créativité, inspiration artistique, …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5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i="1" dirty="0" smtClean="0"/>
              <a:t>A faire 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i="0" dirty="0" smtClean="0"/>
              <a:t>C’est une séance importante</a:t>
            </a:r>
            <a:r>
              <a:rPr lang="fr-FR" b="0" i="0" baseline="0" dirty="0" smtClean="0"/>
              <a:t> pour créer une dynamique dans le groupe autour d’un concept </a:t>
            </a:r>
            <a:r>
              <a:rPr lang="fr-FR" b="0" i="0" baseline="0" dirty="0" smtClean="0"/>
              <a:t>intéressant </a:t>
            </a:r>
            <a:r>
              <a:rPr lang="fr-FR" b="0" i="0" baseline="0" dirty="0" smtClean="0"/>
              <a:t>de nouvelle activité.</a:t>
            </a:r>
            <a:endParaRPr lang="fr-FR" b="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56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1" dirty="0" smtClean="0"/>
              <a:t>Mémo encadrants : </a:t>
            </a:r>
          </a:p>
          <a:p>
            <a:r>
              <a:rPr lang="fr-FR" b="1" i="1" dirty="0" smtClean="0">
                <a:sym typeface="Wingdings"/>
              </a:rPr>
              <a:t></a:t>
            </a:r>
            <a:r>
              <a:rPr lang="fr-FR" b="1" i="1" dirty="0" smtClean="0"/>
              <a:t> à faire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Exercice d’émulation: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équipe disposera de 10 minutes en début de séance pour se trouver un nom 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RAPPEL Pour des raisons organisationnelles, chaque équipe se verra attribuer en amont de l’activité un N° de projet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 : P12, de façon à repérer aisément son espace de travail sur le wiki où les pages correspondantes à chaque équipe projet auront été préalablement créées.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2-Définir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sujet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Travail de toutes les équipes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grands tableaux de format A2 correspondant aux 4 thématiques choisies.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charset="2"/>
              <a:buChar char="à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15 minutes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proposer un sujet répondant à l’un des 3 types possibles</a:t>
            </a: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-Mise en place d'un nouveau produit ou service et de l'entreprise ou association pour le diffuser.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-Construction et lancement d'une association pour la défense d'une grande cause (style Resto du Cœur)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-Lancement d'une nouvelle action périscolaire dans l'école (club..)</a:t>
            </a:r>
            <a:endParaRPr lang="fr-FR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démarre par une thématique différente : pour ce faire il vient coller un A4 couleur (la couleur de son groupe) sur le tableau A2, et ainsi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suite.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48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qui donne visuellement sur une ligne chronologique le déroulement ci-dessus: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bout de 15 mn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bout de 30 mn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3E8B-5B10-3141-AE70-433D8CF225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02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10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97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5A92-9D7C-4947-8644-585C09BDF4F6}" type="datetimeFigureOut">
              <a:rPr lang="fr-FR" smtClean="0"/>
              <a:t>01/09/2017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8A16-6BB9-D342-A71B-69A450077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7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image" Target="../media/image20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-business-plan.fr/pitch-vide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ts.polytech-lille.fr/mediawiki/index.php/Accue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teliers%20Travail%20en%20Groupes%20Visuel.ppsx" TargetMode="External"/><Relationship Id="rId2" Type="http://schemas.openxmlformats.org/officeDocument/2006/relationships/hyperlink" Target="Activit&#233;%20connaitre%20votre%20&#233;cole.pp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Geocaching%20Visuel.ppsx" TargetMode="External"/><Relationship Id="rId4" Type="http://schemas.openxmlformats.org/officeDocument/2006/relationships/hyperlink" Target="Ateliers%20Cr&#233;ativit&#233;%20Visuel.pps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4471" y="1785644"/>
            <a:ext cx="10515600" cy="2307737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Intégration des 3A - Sept 2017</a:t>
            </a:r>
            <a:br>
              <a:rPr lang="fr-FR" b="1" dirty="0"/>
            </a:br>
            <a:r>
              <a:rPr lang="fr-FR" b="1" dirty="0" smtClean="0"/>
              <a:t>« pionniers du projet »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095845"/>
            <a:ext cx="2125980" cy="660710"/>
          </a:xfrm>
          <a:prstGeom prst="rect">
            <a:avLst/>
          </a:prstGeom>
        </p:spPr>
      </p:pic>
      <p:pic>
        <p:nvPicPr>
          <p:cNvPr id="1026" name="Picture 2" descr="Résultat de recherche d'images pour &quot;projet&quot;">
            <a:extLst>
              <a:ext uri="{FF2B5EF4-FFF2-40B4-BE49-F238E27FC236}">
                <a16:creationId xmlns:a16="http://schemas.microsoft.com/office/drawing/2014/main" id="{6814DCB5-66D5-441B-8DF6-8E7F8C11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96" y="3744278"/>
            <a:ext cx="4095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r 51"/>
          <p:cNvGrpSpPr/>
          <p:nvPr/>
        </p:nvGrpSpPr>
        <p:grpSpPr>
          <a:xfrm>
            <a:off x="438225" y="4356752"/>
            <a:ext cx="2636983" cy="725214"/>
            <a:chOff x="537615" y="4356752"/>
            <a:chExt cx="2636983" cy="725214"/>
          </a:xfrm>
        </p:grpSpPr>
        <p:grpSp>
          <p:nvGrpSpPr>
            <p:cNvPr id="51" name="Grouper 50"/>
            <p:cNvGrpSpPr/>
            <p:nvPr/>
          </p:nvGrpSpPr>
          <p:grpSpPr>
            <a:xfrm>
              <a:off x="537615" y="4356752"/>
              <a:ext cx="2636983" cy="725214"/>
              <a:chOff x="537615" y="4356752"/>
              <a:chExt cx="2636983" cy="725214"/>
            </a:xfrm>
          </p:grpSpPr>
          <p:sp>
            <p:nvSpPr>
              <p:cNvPr id="32" name="Forme libre 31"/>
              <p:cNvSpPr/>
              <p:nvPr/>
            </p:nvSpPr>
            <p:spPr>
              <a:xfrm>
                <a:off x="538394" y="4356752"/>
                <a:ext cx="2636204" cy="725214"/>
              </a:xfrm>
              <a:custGeom>
                <a:avLst/>
                <a:gdLst>
                  <a:gd name="connsiteX0" fmla="*/ 362607 w 2636204"/>
                  <a:gd name="connsiteY0" fmla="*/ 0 h 725214"/>
                  <a:gd name="connsiteX1" fmla="*/ 365969 w 2636204"/>
                  <a:gd name="connsiteY1" fmla="*/ 339 h 725214"/>
                  <a:gd name="connsiteX2" fmla="*/ 365969 w 2636204"/>
                  <a:gd name="connsiteY2" fmla="*/ 0 h 725214"/>
                  <a:gd name="connsiteX3" fmla="*/ 2273597 w 2636204"/>
                  <a:gd name="connsiteY3" fmla="*/ 0 h 725214"/>
                  <a:gd name="connsiteX4" fmla="*/ 2636204 w 2636204"/>
                  <a:gd name="connsiteY4" fmla="*/ 362607 h 725214"/>
                  <a:gd name="connsiteX5" fmla="*/ 2273597 w 2636204"/>
                  <a:gd name="connsiteY5" fmla="*/ 725214 h 725214"/>
                  <a:gd name="connsiteX6" fmla="*/ 365969 w 2636204"/>
                  <a:gd name="connsiteY6" fmla="*/ 725214 h 725214"/>
                  <a:gd name="connsiteX7" fmla="*/ 365969 w 2636204"/>
                  <a:gd name="connsiteY7" fmla="*/ 724875 h 725214"/>
                  <a:gd name="connsiteX8" fmla="*/ 362607 w 2636204"/>
                  <a:gd name="connsiteY8" fmla="*/ 725214 h 725214"/>
                  <a:gd name="connsiteX9" fmla="*/ 0 w 2636204"/>
                  <a:gd name="connsiteY9" fmla="*/ 362607 h 725214"/>
                  <a:gd name="connsiteX10" fmla="*/ 362607 w 2636204"/>
                  <a:gd name="connsiteY10" fmla="*/ 0 h 72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6204" h="725214">
                    <a:moveTo>
                      <a:pt x="362607" y="0"/>
                    </a:moveTo>
                    <a:lnTo>
                      <a:pt x="365969" y="339"/>
                    </a:lnTo>
                    <a:lnTo>
                      <a:pt x="365969" y="0"/>
                    </a:lnTo>
                    <a:lnTo>
                      <a:pt x="2273597" y="0"/>
                    </a:lnTo>
                    <a:cubicBezTo>
                      <a:pt x="2473859" y="0"/>
                      <a:pt x="2636204" y="162345"/>
                      <a:pt x="2636204" y="362607"/>
                    </a:cubicBezTo>
                    <a:cubicBezTo>
                      <a:pt x="2636204" y="562869"/>
                      <a:pt x="2473859" y="725214"/>
                      <a:pt x="2273597" y="725214"/>
                    </a:cubicBezTo>
                    <a:lnTo>
                      <a:pt x="365969" y="725214"/>
                    </a:lnTo>
                    <a:lnTo>
                      <a:pt x="365969" y="724875"/>
                    </a:lnTo>
                    <a:lnTo>
                      <a:pt x="362607" y="725214"/>
                    </a:lnTo>
                    <a:cubicBezTo>
                      <a:pt x="162345" y="725214"/>
                      <a:pt x="0" y="562869"/>
                      <a:pt x="0" y="362607"/>
                    </a:cubicBezTo>
                    <a:cubicBezTo>
                      <a:pt x="0" y="162345"/>
                      <a:pt x="162345" y="0"/>
                      <a:pt x="362607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537615" y="4359359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4" y="4418816"/>
              <a:ext cx="568482" cy="568482"/>
            </a:xfrm>
            <a:prstGeom prst="rect">
              <a:avLst/>
            </a:prstGeom>
          </p:spPr>
        </p:pic>
      </p:grpSp>
      <p:grpSp>
        <p:nvGrpSpPr>
          <p:cNvPr id="53" name="Grouper 52"/>
          <p:cNvGrpSpPr/>
          <p:nvPr/>
        </p:nvGrpSpPr>
        <p:grpSpPr>
          <a:xfrm>
            <a:off x="438225" y="2988430"/>
            <a:ext cx="2636983" cy="725214"/>
            <a:chOff x="537615" y="2988430"/>
            <a:chExt cx="2636983" cy="725214"/>
          </a:xfrm>
        </p:grpSpPr>
        <p:grpSp>
          <p:nvGrpSpPr>
            <p:cNvPr id="50" name="Grouper 49"/>
            <p:cNvGrpSpPr/>
            <p:nvPr/>
          </p:nvGrpSpPr>
          <p:grpSpPr>
            <a:xfrm>
              <a:off x="537615" y="2988430"/>
              <a:ext cx="2636983" cy="725214"/>
              <a:chOff x="537615" y="2988430"/>
              <a:chExt cx="2636983" cy="725214"/>
            </a:xfrm>
          </p:grpSpPr>
          <p:sp>
            <p:nvSpPr>
              <p:cNvPr id="31" name="Forme libre 30"/>
              <p:cNvSpPr/>
              <p:nvPr/>
            </p:nvSpPr>
            <p:spPr>
              <a:xfrm>
                <a:off x="538394" y="2988430"/>
                <a:ext cx="2636204" cy="725214"/>
              </a:xfrm>
              <a:custGeom>
                <a:avLst/>
                <a:gdLst>
                  <a:gd name="connsiteX0" fmla="*/ 362607 w 2636204"/>
                  <a:gd name="connsiteY0" fmla="*/ 0 h 725214"/>
                  <a:gd name="connsiteX1" fmla="*/ 365969 w 2636204"/>
                  <a:gd name="connsiteY1" fmla="*/ 339 h 725214"/>
                  <a:gd name="connsiteX2" fmla="*/ 365969 w 2636204"/>
                  <a:gd name="connsiteY2" fmla="*/ 0 h 725214"/>
                  <a:gd name="connsiteX3" fmla="*/ 2273597 w 2636204"/>
                  <a:gd name="connsiteY3" fmla="*/ 0 h 725214"/>
                  <a:gd name="connsiteX4" fmla="*/ 2636204 w 2636204"/>
                  <a:gd name="connsiteY4" fmla="*/ 362607 h 725214"/>
                  <a:gd name="connsiteX5" fmla="*/ 2273597 w 2636204"/>
                  <a:gd name="connsiteY5" fmla="*/ 725214 h 725214"/>
                  <a:gd name="connsiteX6" fmla="*/ 365969 w 2636204"/>
                  <a:gd name="connsiteY6" fmla="*/ 725214 h 725214"/>
                  <a:gd name="connsiteX7" fmla="*/ 365969 w 2636204"/>
                  <a:gd name="connsiteY7" fmla="*/ 724875 h 725214"/>
                  <a:gd name="connsiteX8" fmla="*/ 362607 w 2636204"/>
                  <a:gd name="connsiteY8" fmla="*/ 725214 h 725214"/>
                  <a:gd name="connsiteX9" fmla="*/ 0 w 2636204"/>
                  <a:gd name="connsiteY9" fmla="*/ 362607 h 725214"/>
                  <a:gd name="connsiteX10" fmla="*/ 362607 w 2636204"/>
                  <a:gd name="connsiteY10" fmla="*/ 0 h 72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6204" h="725214">
                    <a:moveTo>
                      <a:pt x="362607" y="0"/>
                    </a:moveTo>
                    <a:lnTo>
                      <a:pt x="365969" y="339"/>
                    </a:lnTo>
                    <a:lnTo>
                      <a:pt x="365969" y="0"/>
                    </a:lnTo>
                    <a:lnTo>
                      <a:pt x="2273597" y="0"/>
                    </a:lnTo>
                    <a:cubicBezTo>
                      <a:pt x="2473859" y="0"/>
                      <a:pt x="2636204" y="162345"/>
                      <a:pt x="2636204" y="362607"/>
                    </a:cubicBezTo>
                    <a:cubicBezTo>
                      <a:pt x="2636204" y="562869"/>
                      <a:pt x="2473859" y="725214"/>
                      <a:pt x="2273597" y="725214"/>
                    </a:cubicBezTo>
                    <a:lnTo>
                      <a:pt x="365969" y="725214"/>
                    </a:lnTo>
                    <a:lnTo>
                      <a:pt x="365969" y="724875"/>
                    </a:lnTo>
                    <a:lnTo>
                      <a:pt x="362607" y="725214"/>
                    </a:lnTo>
                    <a:cubicBezTo>
                      <a:pt x="162345" y="725214"/>
                      <a:pt x="0" y="562869"/>
                      <a:pt x="0" y="362607"/>
                    </a:cubicBezTo>
                    <a:cubicBezTo>
                      <a:pt x="0" y="162345"/>
                      <a:pt x="162345" y="0"/>
                      <a:pt x="362607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/>
              <p:cNvSpPr/>
              <p:nvPr/>
            </p:nvSpPr>
            <p:spPr>
              <a:xfrm rot="668854">
                <a:off x="537615" y="298859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90" y="3052020"/>
              <a:ext cx="552050" cy="593144"/>
            </a:xfrm>
            <a:prstGeom prst="rect">
              <a:avLst/>
            </a:prstGeom>
          </p:spPr>
        </p:pic>
      </p:grpSp>
      <p:grpSp>
        <p:nvGrpSpPr>
          <p:cNvPr id="59" name="Grouper 58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30" name="Forme libre 29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1007598" y="233918"/>
            <a:ext cx="1444667" cy="879431"/>
            <a:chOff x="1007598" y="233918"/>
            <a:chExt cx="1444667" cy="879431"/>
          </a:xfrm>
        </p:grpSpPr>
        <p:sp>
          <p:nvSpPr>
            <p:cNvPr id="4" name="Rectangle 3"/>
            <p:cNvSpPr/>
            <p:nvPr/>
          </p:nvSpPr>
          <p:spPr>
            <a:xfrm>
              <a:off x="1007598" y="233918"/>
              <a:ext cx="1444667" cy="7322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0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Définir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le sujet</a:t>
              </a:r>
              <a:endParaRPr lang="fr-FR" sz="14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" name="Triangle 6"/>
            <p:cNvSpPr/>
            <p:nvPr/>
          </p:nvSpPr>
          <p:spPr>
            <a:xfrm rot="10800000">
              <a:off x="1189868" y="959325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pic>
        <p:nvPicPr>
          <p:cNvPr id="19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6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099986" y="1760488"/>
            <a:ext cx="10727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Définir quel sera votre projet de création d’activité ou de création de produit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selon les thématiques proposées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selon les types proposés</a:t>
            </a:r>
          </a:p>
          <a:p>
            <a:endParaRPr lang="fr-FR" sz="8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	</a:t>
            </a:r>
          </a:p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Thématiques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Ville intelligente			Ingénierie et handicap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Transports de demain		Ingénierie et environnement</a:t>
            </a:r>
            <a:endParaRPr lang="fr-FR" sz="8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4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Type de projets</a:t>
            </a:r>
            <a:r>
              <a:rPr lang="fr-FR" sz="1900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Mise en place d’un nouveau produit ou service et de l’entreprise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ou association pour le diffuser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			Construction et lancement d’une association pour la défense d’une 					grande cause (ex: Resto du Cœur,</a:t>
            </a:r>
            <a:r>
              <a:rPr lang="mr-IN" sz="2000" dirty="0"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Lancement d’une nouvelle activité périscolaire dans l’école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(club étudiant, </a:t>
            </a:r>
            <a:r>
              <a:rPr lang="mr-IN" sz="2000" dirty="0">
                <a:latin typeface="Arial Narrow" charset="0"/>
                <a:ea typeface="Arial Narrow" charset="0"/>
                <a:cs typeface="Arial Narrow" charset="0"/>
              </a:rPr>
              <a:t>…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)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95487" y="5391998"/>
            <a:ext cx="1653138" cy="622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DES</a:t>
            </a:r>
            <a:endParaRPr lang="fr-FR" sz="14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4206240" y="2634635"/>
            <a:ext cx="6400799" cy="3449193"/>
          </a:xfrm>
          <a:prstGeom prst="ellipse">
            <a:avLst/>
          </a:prstGeom>
          <a:noFill/>
          <a:ln w="508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Déroulé de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l’activité de créativité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3848199" y="1355500"/>
            <a:ext cx="5056094" cy="1142999"/>
            <a:chOff x="215153" y="1865498"/>
            <a:chExt cx="5056094" cy="114299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15153" y="1865498"/>
              <a:ext cx="5056094" cy="11429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TROUVER LE NOM DE L’EQUIPE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10 ‘ avec un exercice en équipe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00" y="1941277"/>
              <a:ext cx="824135" cy="991440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2732872" y="2938581"/>
            <a:ext cx="4137217" cy="1180072"/>
            <a:chOff x="596153" y="2814545"/>
            <a:chExt cx="4137217" cy="118007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15 ‘ pour proposer un sujet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parmi les 3 types possibles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  <a:sym typeface="Wingdings"/>
                </a:rPr>
                <a:t> 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THEMATIQUE 1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sp>
        <p:nvSpPr>
          <p:cNvPr id="9" name="Signalisation droite 8"/>
          <p:cNvSpPr/>
          <p:nvPr/>
        </p:nvSpPr>
        <p:spPr>
          <a:xfrm>
            <a:off x="31083" y="1632987"/>
            <a:ext cx="3797394" cy="58802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ATTRIBUTION D’UNE COULEUR</a:t>
            </a:r>
          </a:p>
          <a:p>
            <a:pPr algn="ctr"/>
            <a:r>
              <a:rPr lang="fr-FR" dirty="0" smtClean="0"/>
              <a:t>A CHAQUE EQUIPE</a:t>
            </a: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7747652" y="2938581"/>
            <a:ext cx="4137217" cy="1180072"/>
            <a:chOff x="596153" y="2814545"/>
            <a:chExt cx="4137217" cy="118007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15 ‘ pour proposer un sujet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parmi les 3 types possibles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  <a:sym typeface="Wingdings"/>
                </a:rPr>
                <a:t> 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THEMATIQUE 2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grpSp>
        <p:nvGrpSpPr>
          <p:cNvPr id="14" name="Grouper 13"/>
          <p:cNvGrpSpPr/>
          <p:nvPr/>
        </p:nvGrpSpPr>
        <p:grpSpPr>
          <a:xfrm>
            <a:off x="2732872" y="4598724"/>
            <a:ext cx="4137217" cy="1180072"/>
            <a:chOff x="596153" y="2814545"/>
            <a:chExt cx="4137217" cy="1180072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15 ‘ pour proposer un sujet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parmi les 3 types possibles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  <a:sym typeface="Wingdings"/>
                </a:rPr>
                <a:t> 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THEMATIQUE 3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grpSp>
        <p:nvGrpSpPr>
          <p:cNvPr id="17" name="Grouper 16"/>
          <p:cNvGrpSpPr/>
          <p:nvPr/>
        </p:nvGrpSpPr>
        <p:grpSpPr>
          <a:xfrm>
            <a:off x="7747652" y="4598724"/>
            <a:ext cx="4137217" cy="1180072"/>
            <a:chOff x="596153" y="2814545"/>
            <a:chExt cx="4137217" cy="118007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15 ‘ pour proposer un sujet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parmi les 3 types possibles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  <a:sym typeface="Wingdings"/>
                </a:rPr>
                <a:t> 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THEMATIQUE 3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sp>
        <p:nvSpPr>
          <p:cNvPr id="20" name="Signalisation droite 19"/>
          <p:cNvSpPr/>
          <p:nvPr/>
        </p:nvSpPr>
        <p:spPr>
          <a:xfrm>
            <a:off x="185938" y="3811409"/>
            <a:ext cx="2627196" cy="113957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PROPOSER UN SUJET</a:t>
            </a:r>
            <a:br>
              <a:rPr lang="fr-FR" b="1" dirty="0" smtClean="0"/>
            </a:br>
            <a:r>
              <a:rPr lang="fr-FR" b="1" dirty="0" smtClean="0"/>
              <a:t>SUR CHAQUE THEMATIQUE</a:t>
            </a:r>
            <a:endParaRPr lang="fr-FR" b="1" dirty="0"/>
          </a:p>
        </p:txBody>
      </p:sp>
      <p:sp>
        <p:nvSpPr>
          <p:cNvPr id="22" name="Triangle 21"/>
          <p:cNvSpPr/>
          <p:nvPr/>
        </p:nvSpPr>
        <p:spPr>
          <a:xfrm rot="5400000">
            <a:off x="7390585" y="2485172"/>
            <a:ext cx="331033" cy="2989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22"/>
          <p:cNvSpPr/>
          <p:nvPr/>
        </p:nvSpPr>
        <p:spPr>
          <a:xfrm rot="10800000">
            <a:off x="10441522" y="4231731"/>
            <a:ext cx="331033" cy="2989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23"/>
          <p:cNvSpPr/>
          <p:nvPr/>
        </p:nvSpPr>
        <p:spPr>
          <a:xfrm>
            <a:off x="4052969" y="4209226"/>
            <a:ext cx="331033" cy="2989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24"/>
          <p:cNvSpPr/>
          <p:nvPr/>
        </p:nvSpPr>
        <p:spPr>
          <a:xfrm rot="16200000">
            <a:off x="7133186" y="5934365"/>
            <a:ext cx="331033" cy="29892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1"/>
          <a:stretch/>
        </p:blipFill>
        <p:spPr bwMode="auto">
          <a:xfrm>
            <a:off x="1219211" y="1690688"/>
            <a:ext cx="9904089" cy="47400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Déroulé de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l’activité de choix du sujet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6" y="2465047"/>
            <a:ext cx="824135" cy="991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" y="4792611"/>
            <a:ext cx="824135" cy="9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5"/>
          <a:stretch/>
        </p:blipFill>
        <p:spPr bwMode="auto">
          <a:xfrm>
            <a:off x="1086359" y="1690688"/>
            <a:ext cx="10019281" cy="4827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Déroulé de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l’activité de choix du sujet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6" y="2465047"/>
            <a:ext cx="824135" cy="9914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" y="4792611"/>
            <a:ext cx="824135" cy="9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Suite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l’activité de créativité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30644" y="1553731"/>
            <a:ext cx="5056094" cy="1142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	20 ’</a:t>
            </a:r>
            <a:r>
              <a:rPr lang="fr-FR" sz="2000" b="1" dirty="0" smtClean="0">
                <a:solidFill>
                  <a:schemeClr val="tx1"/>
                </a:solidFill>
              </a:rPr>
              <a:t> pour relire les sujets 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</a:rPr>
              <a:t>proposés par les équipes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73" y="1629510"/>
            <a:ext cx="824135" cy="991440"/>
          </a:xfrm>
          <a:prstGeom prst="rect">
            <a:avLst/>
          </a:prstGeom>
        </p:spPr>
      </p:pic>
      <p:sp>
        <p:nvSpPr>
          <p:cNvPr id="28" name="Losange 27"/>
          <p:cNvSpPr/>
          <p:nvPr/>
        </p:nvSpPr>
        <p:spPr>
          <a:xfrm>
            <a:off x="2943431" y="2879294"/>
            <a:ext cx="3188427" cy="366656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753667" y="3291871"/>
            <a:ext cx="3567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20 ‘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pour trier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et pour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affecter les sujets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par</a:t>
            </a:r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CONSENSUS ou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TIRAGE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AU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SORT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57" y="2768390"/>
            <a:ext cx="824135" cy="991440"/>
          </a:xfrm>
          <a:prstGeom prst="rect">
            <a:avLst/>
          </a:prstGeom>
        </p:spPr>
      </p:pic>
      <p:sp>
        <p:nvSpPr>
          <p:cNvPr id="32" name="Signalisation droite 31"/>
          <p:cNvSpPr/>
          <p:nvPr/>
        </p:nvSpPr>
        <p:spPr>
          <a:xfrm>
            <a:off x="6837749" y="4027192"/>
            <a:ext cx="3184791" cy="1391679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CHAQUE EQUIPE</a:t>
            </a:r>
          </a:p>
          <a:p>
            <a:pPr algn="ctr"/>
            <a:r>
              <a:rPr lang="fr-FR" b="1" dirty="0" smtClean="0"/>
              <a:t>CHOISIT UN SUJET</a:t>
            </a:r>
          </a:p>
          <a:p>
            <a:pPr algn="ctr"/>
            <a:r>
              <a:rPr lang="fr-FR" b="1" dirty="0" smtClean="0"/>
              <a:t>SUR UNE THEMATIQUE DIFFERENTE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999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r 13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r 10"/>
          <p:cNvGrpSpPr>
            <a:grpSpLocks noChangeAspect="1"/>
          </p:cNvGrpSpPr>
          <p:nvPr/>
        </p:nvGrpSpPr>
        <p:grpSpPr>
          <a:xfrm>
            <a:off x="562782" y="694481"/>
            <a:ext cx="627036" cy="627036"/>
            <a:chOff x="3462885" y="1723995"/>
            <a:chExt cx="4301393" cy="430139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885" y="1723995"/>
              <a:ext cx="4301393" cy="43013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pic>
        <p:sp>
          <p:nvSpPr>
            <p:cNvPr id="9" name="Arc 8"/>
            <p:cNvSpPr>
              <a:spLocks noChangeAspect="1"/>
            </p:cNvSpPr>
            <p:nvPr/>
          </p:nvSpPr>
          <p:spPr>
            <a:xfrm rot="16200000">
              <a:off x="3854658" y="4166394"/>
              <a:ext cx="1194051" cy="1010654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Arc 9"/>
            <p:cNvSpPr>
              <a:spLocks noChangeAspect="1"/>
            </p:cNvSpPr>
            <p:nvPr/>
          </p:nvSpPr>
          <p:spPr>
            <a:xfrm rot="16200000">
              <a:off x="6225545" y="4166394"/>
              <a:ext cx="1194051" cy="1010654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DEFINIR</a:t>
            </a:r>
            <a:r>
              <a:rPr lang="fr-FR" sz="1050" b="1" spc="300" dirty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algn="ctr"/>
            <a:r>
              <a:rPr lang="fr-FR" sz="1050" b="1" spc="300" dirty="0">
                <a:latin typeface="Arial Narrow" charset="0"/>
                <a:ea typeface="Arial Narrow" charset="0"/>
                <a:cs typeface="Arial Narrow" charset="0"/>
              </a:rPr>
              <a:t>LE SUJET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46893" y="376558"/>
            <a:ext cx="23158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 Narrow" charset="0"/>
                <a:ea typeface="Arial Narrow" charset="0"/>
                <a:cs typeface="Arial Narrow" charset="0"/>
              </a:rPr>
              <a:t>Trouver votre projet </a:t>
            </a:r>
          </a:p>
          <a:p>
            <a:pPr lvl="1"/>
            <a:r>
              <a:rPr lang="fr-FR" sz="1400" b="1" dirty="0">
                <a:latin typeface="Arial Narrow" charset="0"/>
                <a:ea typeface="Arial Narrow" charset="0"/>
                <a:cs typeface="Arial Narrow" charset="0"/>
              </a:rPr>
              <a:t>de création d'activité </a:t>
            </a:r>
          </a:p>
          <a:p>
            <a:pPr lvl="1"/>
            <a:r>
              <a:rPr lang="fr-FR" sz="1400" b="1" dirty="0">
                <a:latin typeface="Arial Narrow" charset="0"/>
                <a:ea typeface="Arial Narrow" charset="0"/>
                <a:cs typeface="Arial Narrow" charset="0"/>
              </a:rPr>
              <a:t>de création de produit</a:t>
            </a:r>
          </a:p>
          <a:p>
            <a:pPr lvl="1"/>
            <a:endParaRPr lang="fr-FR" sz="400" b="1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1400" b="1" dirty="0">
                <a:latin typeface="Arial Narrow" charset="0"/>
                <a:ea typeface="Arial Narrow" charset="0"/>
                <a:cs typeface="Arial Narrow" charset="0"/>
              </a:rPr>
              <a:t>Choisir parmi 4 thématiques</a:t>
            </a:r>
          </a:p>
          <a:p>
            <a:r>
              <a:rPr lang="fr-FR" sz="1400" b="1" dirty="0">
                <a:latin typeface="Arial Narrow" charset="0"/>
                <a:ea typeface="Arial Narrow" charset="0"/>
                <a:cs typeface="Arial Narrow" charset="0"/>
              </a:rPr>
              <a:t>	3 types de projet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2" name="Grouper 1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30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" name="ZoneTexte 4"/>
          <p:cNvSpPr txBox="1"/>
          <p:nvPr/>
        </p:nvSpPr>
        <p:spPr>
          <a:xfrm>
            <a:off x="4827080" y="1916488"/>
            <a:ext cx="713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(à déposer sur le wiki):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Titre du projet et une description synthétique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(une phrase MAX)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Le nom de votre équipe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(15 caractères MAX)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La photo de groupe</a:t>
            </a:r>
          </a:p>
          <a:p>
            <a:pPr lvl="1"/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-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- 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r 59"/>
          <p:cNvGrpSpPr/>
          <p:nvPr/>
        </p:nvGrpSpPr>
        <p:grpSpPr>
          <a:xfrm>
            <a:off x="438614" y="4038035"/>
            <a:ext cx="2878744" cy="725214"/>
            <a:chOff x="537615" y="1620108"/>
            <a:chExt cx="2636983" cy="725214"/>
          </a:xfrm>
        </p:grpSpPr>
        <p:sp>
          <p:nvSpPr>
            <p:cNvPr id="61" name="Forme libre 60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2452265" y="233917"/>
            <a:ext cx="1444667" cy="887402"/>
            <a:chOff x="2452265" y="233917"/>
            <a:chExt cx="1444667" cy="887402"/>
          </a:xfrm>
        </p:grpSpPr>
        <p:sp>
          <p:nvSpPr>
            <p:cNvPr id="14" name="Rectangle 13"/>
            <p:cNvSpPr/>
            <p:nvPr/>
          </p:nvSpPr>
          <p:spPr>
            <a:xfrm>
              <a:off x="2452265" y="233917"/>
              <a:ext cx="1444667" cy="7322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1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Rédiger page concept</a:t>
              </a:r>
              <a:endParaRPr lang="fr-FR" sz="14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" name="Triangle 6"/>
            <p:cNvSpPr/>
            <p:nvPr/>
          </p:nvSpPr>
          <p:spPr>
            <a:xfrm rot="10800000">
              <a:off x="2636075" y="967295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grpSp>
        <p:nvGrpSpPr>
          <p:cNvPr id="54" name="Grouper 53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55" name="Forme libre 54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7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099986" y="1760488"/>
            <a:ext cx="10727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Etablir les grandes lignes de votre projet en répondant aux questions: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quels sont vos clients ou usagers ?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qui sont vos concurrents ?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quels sont les moyens à déployer (techniques, organisationnels, humains) 				pour passer de l'idée à la concrétisation ?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quels sont les moyens pour vous financer ? 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b="1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400" b="1" dirty="0" smtClean="0">
                <a:latin typeface="Arial Narrow" charset="0"/>
                <a:ea typeface="Arial Narrow" charset="0"/>
                <a:cs typeface="Arial Narrow" charset="0"/>
              </a:rPr>
              <a:t> Focus </a:t>
            </a:r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notionnel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Présentation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de la bête à cornes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9" y="4037874"/>
            <a:ext cx="651455" cy="651455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495487" y="5391998"/>
            <a:ext cx="1653138" cy="622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DES</a:t>
            </a:r>
            <a:endParaRPr lang="fr-FR" sz="14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94D2A093-193D-44EF-A0BA-6B58418B1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688" y="594360"/>
            <a:ext cx="10969279" cy="5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25145BC-2BDC-4C8C-896D-FFA532914595}"/>
              </a:ext>
            </a:extLst>
          </p:cNvPr>
          <p:cNvSpPr txBox="1"/>
          <p:nvPr/>
        </p:nvSpPr>
        <p:spPr>
          <a:xfrm>
            <a:off x="1280160" y="548640"/>
            <a:ext cx="954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Arial Narrow" charset="0"/>
                <a:ea typeface="Arial Narrow" charset="0"/>
                <a:cs typeface="Arial Narrow" charset="0"/>
              </a:rPr>
              <a:t>Exemple de Bête à Corne </a:t>
            </a:r>
            <a:r>
              <a:rPr lang="fr-FR" sz="4400" dirty="0" err="1" smtClean="0">
                <a:latin typeface="Arial Narrow" charset="0"/>
                <a:ea typeface="Arial Narrow" charset="0"/>
                <a:cs typeface="Arial Narrow" charset="0"/>
              </a:rPr>
              <a:t>Airbnb</a:t>
            </a:r>
            <a:endParaRPr lang="fr-FR"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1280160" y="1828800"/>
            <a:ext cx="6589059" cy="4167288"/>
            <a:chOff x="286871" y="1183341"/>
            <a:chExt cx="6589059" cy="4167288"/>
          </a:xfrm>
        </p:grpSpPr>
        <p:sp>
          <p:nvSpPr>
            <p:cNvPr id="9" name="Ellipse 8"/>
            <p:cNvSpPr/>
            <p:nvPr/>
          </p:nvSpPr>
          <p:spPr>
            <a:xfrm>
              <a:off x="2398061" y="2849511"/>
              <a:ext cx="2420471" cy="25011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chemeClr val="tx1"/>
                  </a:solidFill>
                </a:rPr>
                <a:t>Site de présentation et réservation de logements pour de courts séjours</a:t>
              </a:r>
              <a:endParaRPr lang="fr-FR" sz="2000" dirty="0">
                <a:solidFill>
                  <a:schemeClr val="tx1"/>
                </a:solidFill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286871" y="1183341"/>
              <a:ext cx="2868706" cy="10219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des voyageurs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4007224" y="1183341"/>
              <a:ext cx="2868706" cy="10219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hébergement</a:t>
              </a:r>
            </a:p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de tourisme </a:t>
              </a:r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312894" y="2187388"/>
              <a:ext cx="3048000" cy="878612"/>
            </a:xfrm>
            <a:custGeom>
              <a:avLst/>
              <a:gdLst>
                <a:gd name="connsiteX0" fmla="*/ 0 w 3048000"/>
                <a:gd name="connsiteY0" fmla="*/ 0 h 878612"/>
                <a:gd name="connsiteX1" fmla="*/ 1237130 w 3048000"/>
                <a:gd name="connsiteY1" fmla="*/ 878541 h 878612"/>
                <a:gd name="connsiteX2" fmla="*/ 3048000 w 3048000"/>
                <a:gd name="connsiteY2" fmla="*/ 53788 h 87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878612">
                  <a:moveTo>
                    <a:pt x="0" y="0"/>
                  </a:moveTo>
                  <a:cubicBezTo>
                    <a:pt x="364565" y="434788"/>
                    <a:pt x="729130" y="869576"/>
                    <a:pt x="1237130" y="878541"/>
                  </a:cubicBezTo>
                  <a:cubicBezTo>
                    <a:pt x="1745130" y="887506"/>
                    <a:pt x="3048000" y="53788"/>
                    <a:pt x="3048000" y="53788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594331" y="3516235"/>
            <a:ext cx="4265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But : </a:t>
            </a:r>
          </a:p>
          <a:p>
            <a:pPr algn="ctr"/>
            <a:r>
              <a:rPr lang="fr-FR" dirty="0" smtClean="0"/>
              <a:t>Mettre en relation voyageurs et hébergeurs</a:t>
            </a:r>
            <a:endParaRPr lang="fr-FR" dirty="0"/>
          </a:p>
          <a:p>
            <a:pPr algn="ctr"/>
            <a:r>
              <a:rPr lang="fr-FR" dirty="0" smtClean="0"/>
              <a:t>Gestion du paiement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8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/>
        </p:nvGrpSpPr>
        <p:grpSpPr>
          <a:xfrm>
            <a:off x="1" y="0"/>
            <a:ext cx="1972668" cy="2505600"/>
            <a:chOff x="0" y="0"/>
            <a:chExt cx="1972668" cy="2505600"/>
          </a:xfrm>
        </p:grpSpPr>
        <p:grpSp>
          <p:nvGrpSpPr>
            <p:cNvPr id="2" name="Grouper 1"/>
            <p:cNvGrpSpPr/>
            <p:nvPr/>
          </p:nvGrpSpPr>
          <p:grpSpPr>
            <a:xfrm>
              <a:off x="0" y="0"/>
              <a:ext cx="1972668" cy="2505600"/>
              <a:chOff x="0" y="0"/>
              <a:chExt cx="1972668" cy="2505600"/>
            </a:xfrm>
          </p:grpSpPr>
          <p:sp>
            <p:nvSpPr>
              <p:cNvPr id="20" name="Forme libre 19"/>
              <p:cNvSpPr/>
              <p:nvPr/>
            </p:nvSpPr>
            <p:spPr>
              <a:xfrm>
                <a:off x="0" y="0"/>
                <a:ext cx="1752600" cy="2015999"/>
              </a:xfrm>
              <a:custGeom>
                <a:avLst/>
                <a:gdLst>
                  <a:gd name="connsiteX0" fmla="*/ 880110 w 1752600"/>
                  <a:gd name="connsiteY0" fmla="*/ 420842 h 2015999"/>
                  <a:gd name="connsiteX1" fmla="*/ 297180 w 1752600"/>
                  <a:gd name="connsiteY1" fmla="*/ 1007999 h 2015999"/>
                  <a:gd name="connsiteX2" fmla="*/ 880110 w 1752600"/>
                  <a:gd name="connsiteY2" fmla="*/ 1595156 h 2015999"/>
                  <a:gd name="connsiteX3" fmla="*/ 1463040 w 1752600"/>
                  <a:gd name="connsiteY3" fmla="*/ 1007999 h 2015999"/>
                  <a:gd name="connsiteX4" fmla="*/ 880110 w 1752600"/>
                  <a:gd name="connsiteY4" fmla="*/ 420842 h 2015999"/>
                  <a:gd name="connsiteX5" fmla="*/ 0 w 1752600"/>
                  <a:gd name="connsiteY5" fmla="*/ 0 h 2015999"/>
                  <a:gd name="connsiteX6" fmla="*/ 1752600 w 1752600"/>
                  <a:gd name="connsiteY6" fmla="*/ 0 h 2015999"/>
                  <a:gd name="connsiteX7" fmla="*/ 1752600 w 1752600"/>
                  <a:gd name="connsiteY7" fmla="*/ 2015999 h 2015999"/>
                  <a:gd name="connsiteX8" fmla="*/ 0 w 1752600"/>
                  <a:gd name="connsiteY8" fmla="*/ 2015999 h 201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2015999">
                    <a:moveTo>
                      <a:pt x="880110" y="420842"/>
                    </a:moveTo>
                    <a:cubicBezTo>
                      <a:pt x="558167" y="420842"/>
                      <a:pt x="297180" y="683721"/>
                      <a:pt x="297180" y="1007999"/>
                    </a:cubicBezTo>
                    <a:cubicBezTo>
                      <a:pt x="297180" y="1332277"/>
                      <a:pt x="558167" y="1595156"/>
                      <a:pt x="880110" y="1595156"/>
                    </a:cubicBezTo>
                    <a:cubicBezTo>
                      <a:pt x="1202053" y="1595156"/>
                      <a:pt x="1463040" y="1332277"/>
                      <a:pt x="1463040" y="1007999"/>
                    </a:cubicBezTo>
                    <a:cubicBezTo>
                      <a:pt x="1463040" y="683721"/>
                      <a:pt x="1202053" y="420842"/>
                      <a:pt x="880110" y="420842"/>
                    </a:cubicBezTo>
                    <a:close/>
                    <a:moveTo>
                      <a:pt x="0" y="0"/>
                    </a:moveTo>
                    <a:lnTo>
                      <a:pt x="1752600" y="0"/>
                    </a:lnTo>
                    <a:lnTo>
                      <a:pt x="1752600" y="2015999"/>
                    </a:lnTo>
                    <a:lnTo>
                      <a:pt x="0" y="201599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2016000"/>
                <a:ext cx="1752600" cy="48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Triangle 12"/>
              <p:cNvSpPr/>
              <p:nvPr/>
            </p:nvSpPr>
            <p:spPr>
              <a:xfrm rot="5400000">
                <a:off x="1750465" y="887074"/>
                <a:ext cx="202557" cy="241849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564177" y="852026"/>
              <a:ext cx="624245" cy="624245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>
              <a:off x="553287" y="620575"/>
              <a:ext cx="640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553287" y="684075"/>
              <a:ext cx="640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53287" y="750750"/>
              <a:ext cx="640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53287" y="817425"/>
              <a:ext cx="640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53287" y="884100"/>
              <a:ext cx="6405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95300" y="1586600"/>
            <a:ext cx="15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REDIGER LA PAGE DE CONCEPT</a:t>
            </a:r>
            <a:endParaRPr lang="fr-FR" sz="1050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3133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972668" y="376558"/>
            <a:ext cx="3501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Grandes lignes du projet: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	clients / usagers ?</a:t>
            </a: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	concurrents ? 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	moyens ?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Pour passer de l'idée 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à la concrétisation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21" name="Grouper 20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28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ZoneTexte 37"/>
          <p:cNvSpPr txBox="1"/>
          <p:nvPr/>
        </p:nvSpPr>
        <p:spPr>
          <a:xfrm>
            <a:off x="4827080" y="1916488"/>
            <a:ext cx="713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(à déposer sur le wiki):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La page de concept selon 4 axes (4 paragraphes) : </a:t>
            </a:r>
          </a:p>
          <a:p>
            <a:pPr marL="1657350" lvl="3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vos objectifs</a:t>
            </a:r>
          </a:p>
          <a:p>
            <a:pPr marL="1657350" lvl="3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 positionnement par rapport aux actions « voisines »</a:t>
            </a:r>
          </a:p>
          <a:p>
            <a:pPr marL="1657350" lvl="3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les actions à mener</a:t>
            </a:r>
          </a:p>
          <a:p>
            <a:pPr marL="1657350" lvl="3" indent="-285750">
              <a:buFontTx/>
              <a:buChar char="-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les moyens humains et financiers à mobiliser</a:t>
            </a: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6186"/>
            <a:ext cx="10515600" cy="1325563"/>
          </a:xfrm>
        </p:spPr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Présentation semaine « 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Pionniers du Projet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4742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Objectifs: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-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Appréhender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le mode projet par un exercice de groupe au sein de </a:t>
            </a:r>
            <a:r>
              <a:rPr lang="fr-FR" sz="2000" dirty="0" err="1">
                <a:latin typeface="Arial Narrow" charset="0"/>
                <a:ea typeface="Arial Narrow" charset="0"/>
                <a:cs typeface="Arial Narrow" charset="0"/>
              </a:rPr>
              <a:t>Polytech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Lille</a:t>
            </a:r>
          </a:p>
          <a:p>
            <a:pPr marL="457200" lvl="1" indent="0">
              <a:buNone/>
            </a:pPr>
            <a:r>
              <a:rPr lang="fr-FR" sz="1600" dirty="0">
                <a:latin typeface="Arial Narrow" charset="0"/>
                <a:ea typeface="Arial Narrow" charset="0"/>
                <a:cs typeface="Arial Narrow" charset="0"/>
              </a:rPr>
              <a:t>	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en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découvrant les autres élèves ingénieurs de la promotion.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Découvrir le projet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par une mise en situation, une construction collective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Remporter l’adhésion parmi toutes les équipes lors de la plénière finale</a:t>
            </a:r>
          </a:p>
          <a:p>
            <a:pPr marL="0" indent="0">
              <a:buNone/>
            </a:pP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Modalités: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- 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Construire une identité d’équipe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, mettre à profit les compétences de chacun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A chaque étape, 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les équipes livreront les éléments attendus sur le wiki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créé pour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			l’occasion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Assistance des encadrants sur certaines séances pour expliquer et challenger les projets</a:t>
            </a:r>
          </a:p>
          <a:p>
            <a:pPr marL="0" indent="0">
              <a:buNone/>
            </a:pP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Enjeux: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Proposer et bâtir des projets pertinents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Répondre aux attentes des 7 étapes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Livrer une présentation finale de qualité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095845"/>
            <a:ext cx="2125980" cy="6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3896932" y="233916"/>
            <a:ext cx="1444667" cy="879433"/>
            <a:chOff x="3896932" y="233916"/>
            <a:chExt cx="1444667" cy="879433"/>
          </a:xfrm>
        </p:grpSpPr>
        <p:sp>
          <p:nvSpPr>
            <p:cNvPr id="15" name="Rectangle 14"/>
            <p:cNvSpPr/>
            <p:nvPr/>
          </p:nvSpPr>
          <p:spPr>
            <a:xfrm>
              <a:off x="3896932" y="233916"/>
              <a:ext cx="1444667" cy="7322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2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Usage veille 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scénarios</a:t>
              </a:r>
              <a:endParaRPr lang="fr-FR" sz="14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4254577" y="959325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grpSp>
        <p:nvGrpSpPr>
          <p:cNvPr id="54" name="Grouper 53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55" name="Forme libre 54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7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099986" y="1760488"/>
            <a:ext cx="107270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sz="2000" dirty="0">
                <a:latin typeface="Arial Narrow" charset="0"/>
              </a:rPr>
              <a:t>Remplir la bête à cornes</a:t>
            </a:r>
          </a:p>
          <a:p>
            <a:r>
              <a:rPr lang="fr-FR" sz="2000" dirty="0">
                <a:latin typeface="Arial Narrow" charset="0"/>
              </a:rPr>
              <a:t>			Rechercher des projets voisins, puis étudier précisém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ent les plans d'action pour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deux projets concurrents du votre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-analyse des deux concurrents sur leur offre, leur communication,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-sur la structure de l'entreprise, </a:t>
            </a:r>
            <a:r>
              <a:rPr lang="fr-FR" sz="2000" dirty="0" err="1">
                <a:latin typeface="Arial Narrow" charset="0"/>
                <a:ea typeface="Arial Narrow" charset="0"/>
                <a:cs typeface="Arial Narrow" charset="0"/>
              </a:rPr>
              <a:t>etc</a:t>
            </a:r>
            <a:r>
              <a:rPr lang="mr-IN" sz="2000" dirty="0">
                <a:latin typeface="Arial Narrow" charset="0"/>
                <a:ea typeface="Arial Narrow" charset="0"/>
                <a:cs typeface="Arial Narrow" charset="0"/>
              </a:rPr>
              <a:t>…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Réfléchir à comment affiner votre offre avant de la lancer ? (à re rédiger)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</a:t>
            </a:r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Bâtir un scénario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d’usage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Maitriser les attentes des futurs clients/usagers ? 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95487" y="2862787"/>
            <a:ext cx="1653138" cy="622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DES</a:t>
            </a:r>
            <a:endParaRPr lang="fr-FR" sz="14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scénario d’usage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6568" y="1637417"/>
            <a:ext cx="110683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scénario d’usage (ou scénario utilisateur) est un outil qui interroge étape </a:t>
            </a:r>
            <a:r>
              <a:rPr lang="fr-FR" sz="2400" dirty="0" smtClean="0"/>
              <a:t> par </a:t>
            </a:r>
            <a:r>
              <a:rPr lang="fr-FR" sz="2400" dirty="0"/>
              <a:t>étape, l’utilisation d’un service </a:t>
            </a:r>
            <a:r>
              <a:rPr lang="fr-FR" sz="2400" dirty="0" smtClean="0"/>
              <a:t>ou d’un produit par </a:t>
            </a:r>
            <a:r>
              <a:rPr lang="fr-FR" sz="2400" dirty="0"/>
              <a:t>ses utilisateurs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Il dresse le portrait en action d’un </a:t>
            </a:r>
            <a:r>
              <a:rPr lang="fr-FR" sz="2400" dirty="0" smtClean="0"/>
              <a:t>usager </a:t>
            </a:r>
            <a:r>
              <a:rPr lang="fr-FR" sz="2400" dirty="0"/>
              <a:t>afin d’affiner </a:t>
            </a:r>
            <a:r>
              <a:rPr lang="fr-FR" sz="2400" dirty="0" smtClean="0"/>
              <a:t> </a:t>
            </a:r>
            <a:r>
              <a:rPr lang="fr-FR" sz="2400" dirty="0"/>
              <a:t>à quel moment, pourquoi et comment il s’en sert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Le format du scénario facilite la projection et l’empathie vis-à-vis des usagers.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Il s’agit donc de raconter une histoire : celle d’un utilisateur (fictif et </a:t>
            </a:r>
            <a:r>
              <a:rPr lang="fr-FR" sz="2400" dirty="0" smtClean="0"/>
              <a:t>représentatif </a:t>
            </a:r>
            <a:r>
              <a:rPr lang="fr-FR" sz="2400" dirty="0"/>
              <a:t>d’une communauté d’utilisateurs) qui utilise le service (fictif) avec </a:t>
            </a:r>
            <a:r>
              <a:rPr lang="fr-FR" sz="2400" dirty="0" smtClean="0"/>
              <a:t> une </a:t>
            </a:r>
            <a:r>
              <a:rPr lang="fr-FR" sz="2400" dirty="0"/>
              <a:t>motivation et un objectif précis en tête. 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Un </a:t>
            </a:r>
            <a:r>
              <a:rPr lang="fr-FR" sz="2400" dirty="0"/>
              <a:t>bon scénario d’usage est court, </a:t>
            </a:r>
            <a:r>
              <a:rPr lang="fr-FR" sz="2400" dirty="0" smtClean="0"/>
              <a:t> pertinent </a:t>
            </a:r>
            <a:r>
              <a:rPr lang="fr-FR" sz="2400" dirty="0"/>
              <a:t>et précis.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0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 du scénario d’usage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9702" y="1403498"/>
            <a:ext cx="95473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/>
              <a:t>Se </a:t>
            </a:r>
            <a:r>
              <a:rPr lang="fr-FR" sz="2400" dirty="0"/>
              <a:t>mettre dans la peau d’un usager, arriver à savoir </a:t>
            </a:r>
            <a:r>
              <a:rPr lang="fr-FR" sz="2400" dirty="0" smtClean="0"/>
              <a:t>ce  </a:t>
            </a:r>
            <a:r>
              <a:rPr lang="fr-FR" sz="2400" dirty="0" smtClean="0"/>
              <a:t>qu’il </a:t>
            </a:r>
            <a:r>
              <a:rPr lang="fr-FR" sz="2400" dirty="0"/>
              <a:t>veut, ce dont il a besoin et ce qu’il fera à chaque </a:t>
            </a:r>
            <a:r>
              <a:rPr lang="fr-FR" sz="2400" dirty="0" smtClean="0"/>
              <a:t>étape.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Le </a:t>
            </a:r>
            <a:r>
              <a:rPr lang="fr-FR" sz="2400" dirty="0"/>
              <a:t>scénario décrit la façon </a:t>
            </a:r>
            <a:r>
              <a:rPr lang="fr-FR" sz="2400" dirty="0" smtClean="0"/>
              <a:t>dont </a:t>
            </a:r>
            <a:r>
              <a:rPr lang="fr-FR" sz="2400" dirty="0"/>
              <a:t>vos utilisateurs se comportent lors de </a:t>
            </a:r>
            <a:r>
              <a:rPr lang="fr-FR" sz="2400" dirty="0" smtClean="0"/>
              <a:t>l’utilisation </a:t>
            </a:r>
            <a:r>
              <a:rPr lang="fr-FR" sz="2400" dirty="0"/>
              <a:t>de votre </a:t>
            </a:r>
            <a:r>
              <a:rPr lang="fr-FR" sz="2400" dirty="0" smtClean="0"/>
              <a:t> </a:t>
            </a:r>
            <a:r>
              <a:rPr lang="fr-FR" sz="2400" dirty="0" smtClean="0"/>
              <a:t>service/produit. </a:t>
            </a:r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Apporter </a:t>
            </a:r>
            <a:r>
              <a:rPr lang="fr-FR" sz="2400" dirty="0"/>
              <a:t>des réponses aux questions suivantes :</a:t>
            </a:r>
          </a:p>
          <a:p>
            <a:pPr lvl="1"/>
            <a:r>
              <a:rPr lang="fr-FR" sz="2400" dirty="0"/>
              <a:t>&gt; En quoi notre </a:t>
            </a:r>
            <a:r>
              <a:rPr lang="fr-FR" sz="2400" dirty="0" smtClean="0"/>
              <a:t>service/produit </a:t>
            </a:r>
            <a:r>
              <a:rPr lang="fr-FR" sz="2400" dirty="0"/>
              <a:t>est-il adapté aux utilisateurs </a:t>
            </a:r>
            <a:r>
              <a:rPr lang="fr-FR" sz="2400" dirty="0" smtClean="0"/>
              <a:t>cibles?</a:t>
            </a:r>
            <a:endParaRPr lang="fr-FR" sz="2400" dirty="0"/>
          </a:p>
          <a:p>
            <a:pPr lvl="1"/>
            <a:r>
              <a:rPr lang="fr-FR" sz="2400" dirty="0"/>
              <a:t>&gt; En quoi notre service et ses interfaces répondent aux </a:t>
            </a:r>
            <a:r>
              <a:rPr lang="fr-FR" sz="2400" dirty="0" smtClean="0"/>
              <a:t>attentes </a:t>
            </a:r>
            <a:r>
              <a:rPr lang="fr-FR" sz="2400" dirty="0"/>
              <a:t>des </a:t>
            </a:r>
            <a:r>
              <a:rPr lang="fr-FR" sz="2400" dirty="0" smtClean="0"/>
              <a:t>utilisateurs?</a:t>
            </a:r>
            <a:endParaRPr lang="fr-FR" sz="2400" dirty="0"/>
          </a:p>
          <a:p>
            <a:pPr lvl="1"/>
            <a:r>
              <a:rPr lang="fr-FR" sz="2400" dirty="0"/>
              <a:t>&gt; En quoi notre service est utile, appropriable et permet </a:t>
            </a:r>
            <a:r>
              <a:rPr lang="fr-FR" sz="2400" dirty="0" smtClean="0"/>
              <a:t>à l’utilisateur </a:t>
            </a:r>
            <a:r>
              <a:rPr lang="fr-FR" sz="2400" dirty="0"/>
              <a:t>d’atteindre ses </a:t>
            </a:r>
            <a:r>
              <a:rPr lang="fr-FR" sz="2400" dirty="0" smtClean="0"/>
              <a:t>objectifs?</a:t>
            </a:r>
            <a:endParaRPr lang="fr-FR" sz="2400" dirty="0"/>
          </a:p>
          <a:p>
            <a:r>
              <a:rPr lang="fr-FR" sz="2400" dirty="0" smtClean="0"/>
              <a:t> </a:t>
            </a:r>
            <a:r>
              <a:rPr lang="fr-FR" sz="2400" dirty="0"/>
              <a:t>- Se projeter et identifier les questions qu’il reste à résoudre.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scénario d’usage: ouvre bouteille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3" y="1690688"/>
            <a:ext cx="8590643" cy="408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VEILLE ET SCENARIOS D’USAGE</a:t>
            </a:r>
            <a:endParaRPr lang="fr-FR" sz="1050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46893" y="376558"/>
            <a:ext cx="23158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Réfléchir votre projet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des projets voisins ?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affiner votre offre ?</a:t>
            </a:r>
          </a:p>
          <a:p>
            <a:pPr lvl="1"/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attentes des clients ?</a:t>
            </a:r>
          </a:p>
          <a:p>
            <a:pPr lvl="1"/>
            <a:endParaRPr lang="fr-FR" sz="4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Bâtir un scénario d’usage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21" name="Grouper 20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28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ZoneTexte 37"/>
          <p:cNvSpPr txBox="1"/>
          <p:nvPr/>
        </p:nvSpPr>
        <p:spPr>
          <a:xfrm>
            <a:off x="4827080" y="1916488"/>
            <a:ext cx="71347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endParaRPr lang="fr-FR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Bête à corne	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Analyse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des deux concurrents ou activités similaires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 scénario d’usage du produit / du concept envisagé</a:t>
            </a: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18" y="545822"/>
            <a:ext cx="862770" cy="8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438614" y="3670016"/>
            <a:ext cx="2850686" cy="725375"/>
            <a:chOff x="438614" y="4432016"/>
            <a:chExt cx="2850686" cy="725375"/>
          </a:xfrm>
        </p:grpSpPr>
        <p:grpSp>
          <p:nvGrpSpPr>
            <p:cNvPr id="62" name="Grouper 61"/>
            <p:cNvGrpSpPr/>
            <p:nvPr/>
          </p:nvGrpSpPr>
          <p:grpSpPr>
            <a:xfrm>
              <a:off x="438614" y="4432177"/>
              <a:ext cx="2850686" cy="725214"/>
              <a:chOff x="537615" y="1620108"/>
              <a:chExt cx="2636983" cy="725214"/>
            </a:xfrm>
          </p:grpSpPr>
          <p:sp>
            <p:nvSpPr>
              <p:cNvPr id="64" name="Forme libre 63"/>
              <p:cNvSpPr/>
              <p:nvPr/>
            </p:nvSpPr>
            <p:spPr>
              <a:xfrm>
                <a:off x="538394" y="1620108"/>
                <a:ext cx="2636204" cy="725214"/>
              </a:xfrm>
              <a:custGeom>
                <a:avLst/>
                <a:gdLst>
                  <a:gd name="connsiteX0" fmla="*/ 362607 w 2636204"/>
                  <a:gd name="connsiteY0" fmla="*/ 0 h 725214"/>
                  <a:gd name="connsiteX1" fmla="*/ 365969 w 2636204"/>
                  <a:gd name="connsiteY1" fmla="*/ 339 h 725214"/>
                  <a:gd name="connsiteX2" fmla="*/ 365969 w 2636204"/>
                  <a:gd name="connsiteY2" fmla="*/ 0 h 725214"/>
                  <a:gd name="connsiteX3" fmla="*/ 2273597 w 2636204"/>
                  <a:gd name="connsiteY3" fmla="*/ 0 h 725214"/>
                  <a:gd name="connsiteX4" fmla="*/ 2636204 w 2636204"/>
                  <a:gd name="connsiteY4" fmla="*/ 362607 h 725214"/>
                  <a:gd name="connsiteX5" fmla="*/ 2273597 w 2636204"/>
                  <a:gd name="connsiteY5" fmla="*/ 725214 h 725214"/>
                  <a:gd name="connsiteX6" fmla="*/ 365969 w 2636204"/>
                  <a:gd name="connsiteY6" fmla="*/ 725214 h 725214"/>
                  <a:gd name="connsiteX7" fmla="*/ 365969 w 2636204"/>
                  <a:gd name="connsiteY7" fmla="*/ 724875 h 725214"/>
                  <a:gd name="connsiteX8" fmla="*/ 362607 w 2636204"/>
                  <a:gd name="connsiteY8" fmla="*/ 725214 h 725214"/>
                  <a:gd name="connsiteX9" fmla="*/ 0 w 2636204"/>
                  <a:gd name="connsiteY9" fmla="*/ 362607 h 725214"/>
                  <a:gd name="connsiteX10" fmla="*/ 362607 w 2636204"/>
                  <a:gd name="connsiteY10" fmla="*/ 0 h 72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6204" h="725214">
                    <a:moveTo>
                      <a:pt x="362607" y="0"/>
                    </a:moveTo>
                    <a:lnTo>
                      <a:pt x="365969" y="339"/>
                    </a:lnTo>
                    <a:lnTo>
                      <a:pt x="365969" y="0"/>
                    </a:lnTo>
                    <a:lnTo>
                      <a:pt x="2273597" y="0"/>
                    </a:lnTo>
                    <a:cubicBezTo>
                      <a:pt x="2473859" y="0"/>
                      <a:pt x="2636204" y="162345"/>
                      <a:pt x="2636204" y="362607"/>
                    </a:cubicBezTo>
                    <a:cubicBezTo>
                      <a:pt x="2636204" y="562869"/>
                      <a:pt x="2473859" y="725214"/>
                      <a:pt x="2273597" y="725214"/>
                    </a:cubicBezTo>
                    <a:lnTo>
                      <a:pt x="365969" y="725214"/>
                    </a:lnTo>
                    <a:lnTo>
                      <a:pt x="365969" y="724875"/>
                    </a:lnTo>
                    <a:lnTo>
                      <a:pt x="362607" y="725214"/>
                    </a:lnTo>
                    <a:cubicBezTo>
                      <a:pt x="162345" y="725214"/>
                      <a:pt x="0" y="562869"/>
                      <a:pt x="0" y="362607"/>
                    </a:cubicBezTo>
                    <a:cubicBezTo>
                      <a:pt x="0" y="162345"/>
                      <a:pt x="162345" y="0"/>
                      <a:pt x="362607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>
                <a:off x="537615" y="162516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85" y="4432016"/>
              <a:ext cx="651455" cy="65145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5341599" y="233915"/>
            <a:ext cx="1444667" cy="879434"/>
            <a:chOff x="5341599" y="233915"/>
            <a:chExt cx="1444667" cy="879434"/>
          </a:xfrm>
        </p:grpSpPr>
        <p:sp>
          <p:nvSpPr>
            <p:cNvPr id="16" name="Rectangle 15"/>
            <p:cNvSpPr/>
            <p:nvPr/>
          </p:nvSpPr>
          <p:spPr>
            <a:xfrm>
              <a:off x="5341599" y="233915"/>
              <a:ext cx="1444667" cy="7322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3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Business model </a:t>
              </a:r>
              <a:r>
                <a:rPr lang="fr-FR" sz="1400" b="1" i="1" dirty="0" err="1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canvas</a:t>
              </a:r>
              <a:endParaRPr lang="fr-FR" sz="1400" dirty="0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5730504" y="959325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grpSp>
        <p:nvGrpSpPr>
          <p:cNvPr id="55" name="Grouper 54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56" name="Forme libre 55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8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1099986" y="1760488"/>
            <a:ext cx="107270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Compléter le Business Model </a:t>
            </a:r>
            <a:r>
              <a:rPr lang="fr-FR" sz="2000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-en le confrontant aux autres équipes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-en formalisant toutes les parties requises</a:t>
            </a:r>
          </a:p>
          <a:p>
            <a:endParaRPr lang="fr-FR" sz="24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400" b="1" dirty="0" smtClean="0">
                <a:latin typeface="Arial Narrow" charset="0"/>
                <a:ea typeface="Arial Narrow" charset="0"/>
                <a:cs typeface="Arial Narrow" charset="0"/>
              </a:rPr>
              <a:t> Focus </a:t>
            </a:r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notionnel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Bâtir les bases d’un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Business Model Canvas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95487" y="4730045"/>
            <a:ext cx="1653138" cy="622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DES</a:t>
            </a:r>
            <a:endParaRPr lang="fr-FR" sz="14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1723832" y="1511653"/>
            <a:ext cx="6400799" cy="3449193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Déroulé de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l’activité de confrontation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250464" y="1815599"/>
            <a:ext cx="4137217" cy="1180072"/>
            <a:chOff x="596153" y="2814545"/>
            <a:chExt cx="4137217" cy="118007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15 ‘ pour présenter son 	projet aux 3 autres équipes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  <a:sym typeface="Wingdings"/>
                </a:rPr>
                <a:t> Questions posées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grpSp>
        <p:nvGrpSpPr>
          <p:cNvPr id="11" name="Grouper 10"/>
          <p:cNvGrpSpPr/>
          <p:nvPr/>
        </p:nvGrpSpPr>
        <p:grpSpPr>
          <a:xfrm>
            <a:off x="5265244" y="1815599"/>
            <a:ext cx="4137217" cy="1180072"/>
            <a:chOff x="596153" y="2814545"/>
            <a:chExt cx="4137217" cy="1180072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15 ‘ pour présenter son 	projet aux 3 autres équipes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>
                  <a:solidFill>
                    <a:schemeClr val="tx1"/>
                  </a:solidFill>
                  <a:sym typeface="Wingdings"/>
                </a:rPr>
                <a:t> Questions posées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grpSp>
        <p:nvGrpSpPr>
          <p:cNvPr id="14" name="Grouper 13"/>
          <p:cNvGrpSpPr/>
          <p:nvPr/>
        </p:nvGrpSpPr>
        <p:grpSpPr>
          <a:xfrm>
            <a:off x="250464" y="3475742"/>
            <a:ext cx="4137217" cy="1180072"/>
            <a:chOff x="596153" y="2814545"/>
            <a:chExt cx="4137217" cy="1180072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15 ‘ pour présenter son 	projet aux 3 autres équipes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>
                  <a:solidFill>
                    <a:schemeClr val="tx1"/>
                  </a:solidFill>
                  <a:sym typeface="Wingdings"/>
                </a:rPr>
                <a:t> Questions posées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grpSp>
        <p:nvGrpSpPr>
          <p:cNvPr id="17" name="Grouper 16"/>
          <p:cNvGrpSpPr/>
          <p:nvPr/>
        </p:nvGrpSpPr>
        <p:grpSpPr>
          <a:xfrm>
            <a:off x="5265244" y="3475742"/>
            <a:ext cx="4137217" cy="1180072"/>
            <a:chOff x="596153" y="2814545"/>
            <a:chExt cx="4137217" cy="118007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96153" y="2814545"/>
              <a:ext cx="4137217" cy="118007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	15 ‘ pour présenter son 	projet aux 3 autres équipes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>
                  <a:solidFill>
                    <a:schemeClr val="tx1"/>
                  </a:solidFill>
                  <a:sym typeface="Wingdings"/>
                </a:rPr>
                <a:t> Questions posées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5" y="2909048"/>
              <a:ext cx="824135" cy="991440"/>
            </a:xfrm>
            <a:prstGeom prst="rect">
              <a:avLst/>
            </a:prstGeom>
          </p:spPr>
        </p:pic>
      </p:grpSp>
      <p:sp>
        <p:nvSpPr>
          <p:cNvPr id="22" name="Triangle 21"/>
          <p:cNvSpPr/>
          <p:nvPr/>
        </p:nvSpPr>
        <p:spPr>
          <a:xfrm rot="5400000">
            <a:off x="4908177" y="1362190"/>
            <a:ext cx="331033" cy="2989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riangle 22"/>
          <p:cNvSpPr/>
          <p:nvPr/>
        </p:nvSpPr>
        <p:spPr>
          <a:xfrm rot="10800000">
            <a:off x="7959114" y="3108749"/>
            <a:ext cx="331033" cy="2989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23"/>
          <p:cNvSpPr/>
          <p:nvPr/>
        </p:nvSpPr>
        <p:spPr>
          <a:xfrm>
            <a:off x="1570561" y="3086244"/>
            <a:ext cx="331033" cy="2989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24"/>
          <p:cNvSpPr/>
          <p:nvPr/>
        </p:nvSpPr>
        <p:spPr>
          <a:xfrm rot="16200000">
            <a:off x="4650778" y="4811383"/>
            <a:ext cx="331033" cy="2989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r 26"/>
          <p:cNvGrpSpPr/>
          <p:nvPr/>
        </p:nvGrpSpPr>
        <p:grpSpPr>
          <a:xfrm>
            <a:off x="14648454" y="3603693"/>
            <a:ext cx="5056094" cy="1142999"/>
            <a:chOff x="215153" y="1865498"/>
            <a:chExt cx="5056094" cy="1142999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15153" y="1865498"/>
              <a:ext cx="5056094" cy="11429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TROUVER LE NOM DE L’EQUIPE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	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10 ‘ avec un exercice en équipe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00" y="1941277"/>
              <a:ext cx="824135" cy="991440"/>
            </a:xfrm>
            <a:prstGeom prst="rect">
              <a:avLst/>
            </a:prstGeom>
          </p:spPr>
        </p:pic>
      </p:grpSp>
      <p:sp>
        <p:nvSpPr>
          <p:cNvPr id="30" name="Signalisation droite 29"/>
          <p:cNvSpPr/>
          <p:nvPr/>
        </p:nvSpPr>
        <p:spPr>
          <a:xfrm>
            <a:off x="12349895" y="1685667"/>
            <a:ext cx="3797394" cy="58802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ATTRIBUTION D’UNE COULEUR</a:t>
            </a:r>
          </a:p>
          <a:p>
            <a:pPr algn="ctr"/>
            <a:r>
              <a:rPr lang="fr-FR" dirty="0" smtClean="0"/>
              <a:t>A CHAQUE EQUIPE</a:t>
            </a:r>
            <a:endParaRPr lang="fr-FR" dirty="0"/>
          </a:p>
        </p:txBody>
      </p:sp>
      <p:sp>
        <p:nvSpPr>
          <p:cNvPr id="31" name="Rectangle avec flèche vers le bas 30"/>
          <p:cNvSpPr/>
          <p:nvPr/>
        </p:nvSpPr>
        <p:spPr>
          <a:xfrm>
            <a:off x="1954369" y="5279560"/>
            <a:ext cx="5723849" cy="1453243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3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SELECTION DE LA QUESTION GENANTE</a:t>
            </a:r>
          </a:p>
          <a:p>
            <a:pPr algn="ctr"/>
            <a:r>
              <a:rPr lang="fr-FR" sz="2000" b="1" spc="3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POUR CHAQUE EQUIPE</a:t>
            </a:r>
            <a:endParaRPr lang="fr-FR" sz="2000" b="1" spc="3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 Business Model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 business </a:t>
            </a:r>
            <a:r>
              <a:rPr lang="fr-FR" dirty="0"/>
              <a:t>model </a:t>
            </a:r>
            <a:r>
              <a:rPr lang="fr-FR" dirty="0" smtClean="0"/>
              <a:t>représente </a:t>
            </a:r>
            <a:r>
              <a:rPr lang="fr-FR" dirty="0"/>
              <a:t>toute la </a:t>
            </a:r>
            <a:r>
              <a:rPr lang="fr-FR" dirty="0" smtClean="0"/>
              <a:t>stratégie </a:t>
            </a:r>
            <a:r>
              <a:rPr lang="fr-FR" dirty="0"/>
              <a:t>mise en place pour le bon fonctionnement de votre </a:t>
            </a:r>
            <a:r>
              <a:rPr lang="fr-FR" dirty="0" smtClean="0"/>
              <a:t>projet.</a:t>
            </a:r>
          </a:p>
          <a:p>
            <a:pPr marL="0" indent="0">
              <a:buNone/>
            </a:pPr>
            <a:r>
              <a:rPr lang="fr-FR" dirty="0"/>
              <a:t>Le business model </a:t>
            </a:r>
            <a:r>
              <a:rPr lang="fr-FR" dirty="0" err="1"/>
              <a:t>canvas</a:t>
            </a:r>
            <a:r>
              <a:rPr lang="fr-FR" dirty="0"/>
              <a:t> est un outil </a:t>
            </a:r>
            <a:r>
              <a:rPr lang="fr-FR" dirty="0" smtClean="0"/>
              <a:t> </a:t>
            </a:r>
            <a:r>
              <a:rPr lang="fr-FR" dirty="0"/>
              <a:t>pour vous aider à créer </a:t>
            </a:r>
            <a:r>
              <a:rPr lang="fr-FR" dirty="0" smtClean="0"/>
              <a:t> </a:t>
            </a:r>
            <a:r>
              <a:rPr lang="fr-FR" dirty="0"/>
              <a:t>le modèle économique de votre </a:t>
            </a:r>
            <a:r>
              <a:rPr lang="fr-FR" dirty="0" smtClean="0"/>
              <a:t>projet. </a:t>
            </a:r>
          </a:p>
          <a:p>
            <a:pPr marL="0" indent="0">
              <a:buNone/>
            </a:pPr>
            <a:r>
              <a:rPr lang="fr-FR" dirty="0" smtClean="0"/>
              <a:t>Par </a:t>
            </a:r>
            <a:r>
              <a:rPr lang="fr-FR" dirty="0"/>
              <a:t>son aspect visuel, son côté intuitif, il permet de dégager une vision </a:t>
            </a:r>
            <a:r>
              <a:rPr lang="fr-FR" dirty="0" smtClean="0"/>
              <a:t>synthétique </a:t>
            </a:r>
            <a:r>
              <a:rPr lang="fr-FR" dirty="0"/>
              <a:t>de votre </a:t>
            </a:r>
            <a:r>
              <a:rPr lang="fr-FR" dirty="0" smtClean="0"/>
              <a:t>stratégie </a:t>
            </a:r>
            <a:r>
              <a:rPr lang="fr-FR" dirty="0"/>
              <a:t>et des actions à mettre en œuvre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/>
              <a:t>Le business model </a:t>
            </a:r>
            <a:r>
              <a:rPr lang="fr-FR" dirty="0" err="1"/>
              <a:t>canvas</a:t>
            </a:r>
            <a:r>
              <a:rPr lang="fr-FR" dirty="0"/>
              <a:t> représente </a:t>
            </a:r>
            <a:r>
              <a:rPr lang="fr-FR" dirty="0" smtClean="0"/>
              <a:t>votre activité </a:t>
            </a:r>
            <a:r>
              <a:rPr lang="fr-FR" dirty="0"/>
              <a:t>en proposant 9 blocs stratégiques, tous liés les uns aux autres.</a:t>
            </a:r>
          </a:p>
        </p:txBody>
      </p:sp>
    </p:spTree>
    <p:extLst>
      <p:ext uri="{BB962C8B-B14F-4D97-AF65-F5344CB8AC3E}">
        <p14:creationId xmlns:p14="http://schemas.microsoft.com/office/powerpoint/2010/main" val="346156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2571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Le Business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Model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Picture 2" descr="bm airbnb">
            <a:extLst>
              <a:ext uri="{FF2B5EF4-FFF2-40B4-BE49-F238E27FC236}">
                <a16:creationId xmlns:a16="http://schemas.microsoft.com/office/drawing/2014/main" id="{6241E03C-9487-4B8B-B128-EC4A47CE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272706"/>
            <a:ext cx="8961120" cy="53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44" y="299591"/>
            <a:ext cx="2771504" cy="866095"/>
          </a:xfrm>
        </p:spPr>
      </p:pic>
    </p:spTree>
    <p:extLst>
      <p:ext uri="{BB962C8B-B14F-4D97-AF65-F5344CB8AC3E}">
        <p14:creationId xmlns:p14="http://schemas.microsoft.com/office/powerpoint/2010/main" val="5829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0339" y="263524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Les Bases du Business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Model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b="10480"/>
          <a:stretch/>
        </p:blipFill>
        <p:spPr>
          <a:xfrm>
            <a:off x="1606828" y="1148509"/>
            <a:ext cx="8550845" cy="5414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5311" y="1996073"/>
            <a:ext cx="1412769" cy="14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99773" y="1952549"/>
            <a:ext cx="1512253" cy="1699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35311" y="4399553"/>
            <a:ext cx="1451772" cy="1180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99774" y="4453064"/>
            <a:ext cx="1512252" cy="1126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752035" y="5642320"/>
            <a:ext cx="2810771" cy="82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448419" y="5642796"/>
            <a:ext cx="3201466" cy="82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50465" y="1211495"/>
            <a:ext cx="1298173" cy="43683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848461" y="1211495"/>
            <a:ext cx="1563742" cy="436831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110992" y="1211494"/>
            <a:ext cx="1538892" cy="436831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0" y="1162552"/>
            <a:ext cx="10515600" cy="4742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Objectifs: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-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Appréhender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le mode projet par un exercice de groupe au sein de </a:t>
            </a:r>
            <a:r>
              <a:rPr lang="fr-FR" sz="2000" dirty="0" err="1">
                <a:latin typeface="Arial Narrow" charset="0"/>
                <a:ea typeface="Arial Narrow" charset="0"/>
                <a:cs typeface="Arial Narrow" charset="0"/>
              </a:rPr>
              <a:t>Polytech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Lille</a:t>
            </a:r>
          </a:p>
          <a:p>
            <a:pPr marL="457200" lvl="1" indent="0">
              <a:buNone/>
            </a:pPr>
            <a:r>
              <a:rPr lang="fr-FR" sz="1600" dirty="0">
                <a:latin typeface="Arial Narrow" charset="0"/>
                <a:ea typeface="Arial Narrow" charset="0"/>
                <a:cs typeface="Arial Narrow" charset="0"/>
              </a:rPr>
              <a:t>	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en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découvrant les autres élèves ingénieurs de la promotion.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Découvrir le projet par une mise en situation, une construction collective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Remporter l’adhésion parmi toutes les équipes lors de la plénière finale</a:t>
            </a:r>
          </a:p>
          <a:p>
            <a:pPr marL="0" indent="0">
              <a:buNone/>
            </a:pP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Modalités: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- Construire une identité d’équipe, mettre à profit les compétences de chacun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A chaque étape, les équipes livreront les éléments attendus sur le wiki créé pour l’occasion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Assistance des encadrants sur certaines séances pour expliquer et challenger les projets</a:t>
            </a:r>
          </a:p>
          <a:p>
            <a:pPr marL="0" indent="0">
              <a:buNone/>
            </a:pP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</a:rPr>
              <a:t>Enjeux: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Proposer et bâtir des projets pertinents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Répondre aux attentes des 7 étapes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- Livrer une présentation finale de qualité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095845"/>
            <a:ext cx="2125980" cy="660710"/>
          </a:xfrm>
          <a:prstGeom prst="rect">
            <a:avLst/>
          </a:prstGeom>
        </p:spPr>
      </p:pic>
      <p:grpSp>
        <p:nvGrpSpPr>
          <p:cNvPr id="53" name="Grouper 52"/>
          <p:cNvGrpSpPr/>
          <p:nvPr/>
        </p:nvGrpSpPr>
        <p:grpSpPr>
          <a:xfrm>
            <a:off x="0" y="28000"/>
            <a:ext cx="6522087" cy="3290259"/>
            <a:chOff x="4676435" y="10203"/>
            <a:chExt cx="6522087" cy="3290259"/>
          </a:xfrm>
        </p:grpSpPr>
        <p:sp>
          <p:nvSpPr>
            <p:cNvPr id="6" name="Ellipse 2"/>
            <p:cNvSpPr/>
            <p:nvPr/>
          </p:nvSpPr>
          <p:spPr bwMode="auto">
            <a:xfrm rot="20417427">
              <a:off x="6958499" y="10203"/>
              <a:ext cx="430462" cy="1713953"/>
            </a:xfrm>
            <a:custGeom>
              <a:avLst/>
              <a:gdLst/>
              <a:ahLst/>
              <a:cxnLst/>
              <a:rect l="l" t="t" r="r" b="b"/>
              <a:pathLst>
                <a:path w="448076" h="2177703">
                  <a:moveTo>
                    <a:pt x="0" y="0"/>
                  </a:moveTo>
                  <a:lnTo>
                    <a:pt x="26727" y="31613"/>
                  </a:lnTo>
                  <a:cubicBezTo>
                    <a:pt x="287058" y="370416"/>
                    <a:pt x="448076" y="838468"/>
                    <a:pt x="448076" y="1355464"/>
                  </a:cubicBezTo>
                  <a:cubicBezTo>
                    <a:pt x="448076" y="1613962"/>
                    <a:pt x="407822" y="1860224"/>
                    <a:pt x="335026" y="2084212"/>
                  </a:cubicBezTo>
                  <a:lnTo>
                    <a:pt x="300420" y="2177703"/>
                  </a:lnTo>
                  <a:close/>
                </a:path>
              </a:pathLst>
            </a:custGeom>
            <a:solidFill>
              <a:srgbClr val="001746"/>
            </a:soli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 bwMode="auto">
            <a:xfrm rot="3753443">
              <a:off x="6143655" y="-168948"/>
              <a:ext cx="170385" cy="3104825"/>
            </a:xfrm>
            <a:prstGeom prst="roundRect">
              <a:avLst>
                <a:gd name="adj" fmla="val 50000"/>
              </a:avLst>
            </a:prstGeom>
            <a:solidFill>
              <a:srgbClr val="001746"/>
            </a:soli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 rot="3753443">
              <a:off x="7064208" y="564949"/>
              <a:ext cx="283977" cy="621270"/>
            </a:xfrm>
            <a:prstGeom prst="roundRect">
              <a:avLst/>
            </a:prstGeom>
            <a:solidFill>
              <a:srgbClr val="001746"/>
            </a:soli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grpSp>
          <p:nvGrpSpPr>
            <p:cNvPr id="10" name="Grouper 16"/>
            <p:cNvGrpSpPr/>
            <p:nvPr/>
          </p:nvGrpSpPr>
          <p:grpSpPr>
            <a:xfrm>
              <a:off x="5458531" y="1500262"/>
              <a:ext cx="5667682" cy="1800200"/>
              <a:chOff x="3856538" y="1844823"/>
              <a:chExt cx="4387866" cy="1613005"/>
            </a:xfrm>
            <a:gradFill flip="none" rotWithShape="1">
              <a:gsLst>
                <a:gs pos="23000">
                  <a:srgbClr val="FFFF66"/>
                </a:gs>
                <a:gs pos="100000">
                  <a:srgbClr val="FFFFFF"/>
                </a:gs>
                <a:gs pos="82000">
                  <a:srgbClr val="FFCC66"/>
                </a:gs>
              </a:gsLst>
              <a:lin ang="4080000" scaled="0"/>
              <a:tileRect/>
            </a:gradFill>
          </p:grpSpPr>
          <p:grpSp>
            <p:nvGrpSpPr>
              <p:cNvPr id="15" name="Grouper 10"/>
              <p:cNvGrpSpPr/>
              <p:nvPr/>
            </p:nvGrpSpPr>
            <p:grpSpPr>
              <a:xfrm>
                <a:off x="3856538" y="1844825"/>
                <a:ext cx="3431234" cy="1599769"/>
                <a:chOff x="4425827" y="2420888"/>
                <a:chExt cx="1689224" cy="872703"/>
              </a:xfrm>
              <a:grpFill/>
            </p:grpSpPr>
            <p:sp>
              <p:nvSpPr>
                <p:cNvPr id="25" name="Ellipse 24"/>
                <p:cNvSpPr/>
                <p:nvPr/>
              </p:nvSpPr>
              <p:spPr bwMode="auto">
                <a:xfrm>
                  <a:off x="5148064" y="2492896"/>
                  <a:ext cx="432048" cy="6480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  <p:sp>
              <p:nvSpPr>
                <p:cNvPr id="26" name="Ellipse 25"/>
                <p:cNvSpPr/>
                <p:nvPr/>
              </p:nvSpPr>
              <p:spPr bwMode="auto">
                <a:xfrm>
                  <a:off x="4716016" y="2636912"/>
                  <a:ext cx="792088" cy="6480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  <p:sp>
              <p:nvSpPr>
                <p:cNvPr id="27" name="Ellipse 29"/>
                <p:cNvSpPr/>
                <p:nvPr/>
              </p:nvSpPr>
              <p:spPr bwMode="auto">
                <a:xfrm>
                  <a:off x="5292080" y="2546621"/>
                  <a:ext cx="822971" cy="666355"/>
                </a:xfrm>
                <a:custGeom>
                  <a:avLst/>
                  <a:gdLst>
                    <a:gd name="connsiteX0" fmla="*/ 0 w 1608928"/>
                    <a:gd name="connsiteY0" fmla="*/ 593997 h 1187993"/>
                    <a:gd name="connsiteX1" fmla="*/ 804464 w 1608928"/>
                    <a:gd name="connsiteY1" fmla="*/ 0 h 1187993"/>
                    <a:gd name="connsiteX2" fmla="*/ 1608928 w 1608928"/>
                    <a:gd name="connsiteY2" fmla="*/ 593997 h 1187993"/>
                    <a:gd name="connsiteX3" fmla="*/ 804464 w 1608928"/>
                    <a:gd name="connsiteY3" fmla="*/ 1187994 h 1187993"/>
                    <a:gd name="connsiteX4" fmla="*/ 0 w 1608928"/>
                    <a:gd name="connsiteY4" fmla="*/ 593997 h 1187993"/>
                    <a:gd name="connsiteX0" fmla="*/ 0 w 1620920"/>
                    <a:gd name="connsiteY0" fmla="*/ 627512 h 1221509"/>
                    <a:gd name="connsiteX1" fmla="*/ 804464 w 1620920"/>
                    <a:gd name="connsiteY1" fmla="*/ 33515 h 1221509"/>
                    <a:gd name="connsiteX2" fmla="*/ 1254208 w 1620920"/>
                    <a:gd name="connsiteY2" fmla="*/ 133452 h 1221509"/>
                    <a:gd name="connsiteX3" fmla="*/ 1608928 w 1620920"/>
                    <a:gd name="connsiteY3" fmla="*/ 627512 h 1221509"/>
                    <a:gd name="connsiteX4" fmla="*/ 804464 w 1620920"/>
                    <a:gd name="connsiteY4" fmla="*/ 1221509 h 1221509"/>
                    <a:gd name="connsiteX5" fmla="*/ 0 w 1620920"/>
                    <a:gd name="connsiteY5" fmla="*/ 627512 h 1221509"/>
                    <a:gd name="connsiteX0" fmla="*/ 0 w 1652529"/>
                    <a:gd name="connsiteY0" fmla="*/ 627512 h 1221509"/>
                    <a:gd name="connsiteX1" fmla="*/ 804464 w 1652529"/>
                    <a:gd name="connsiteY1" fmla="*/ 33515 h 1221509"/>
                    <a:gd name="connsiteX2" fmla="*/ 1254208 w 1652529"/>
                    <a:gd name="connsiteY2" fmla="*/ 133452 h 1221509"/>
                    <a:gd name="connsiteX3" fmla="*/ 1514506 w 1652529"/>
                    <a:gd name="connsiteY3" fmla="*/ 354327 h 1221509"/>
                    <a:gd name="connsiteX4" fmla="*/ 1608928 w 1652529"/>
                    <a:gd name="connsiteY4" fmla="*/ 627512 h 1221509"/>
                    <a:gd name="connsiteX5" fmla="*/ 804464 w 1652529"/>
                    <a:gd name="connsiteY5" fmla="*/ 1221509 h 1221509"/>
                    <a:gd name="connsiteX6" fmla="*/ 0 w 1652529"/>
                    <a:gd name="connsiteY6" fmla="*/ 627512 h 1221509"/>
                    <a:gd name="connsiteX0" fmla="*/ 0 w 1671657"/>
                    <a:gd name="connsiteY0" fmla="*/ 627512 h 1221509"/>
                    <a:gd name="connsiteX1" fmla="*/ 804464 w 1671657"/>
                    <a:gd name="connsiteY1" fmla="*/ 33515 h 1221509"/>
                    <a:gd name="connsiteX2" fmla="*/ 1254208 w 1671657"/>
                    <a:gd name="connsiteY2" fmla="*/ 133452 h 1221509"/>
                    <a:gd name="connsiteX3" fmla="*/ 1593385 w 1671657"/>
                    <a:gd name="connsiteY3" fmla="*/ 165005 h 1221509"/>
                    <a:gd name="connsiteX4" fmla="*/ 1608928 w 1671657"/>
                    <a:gd name="connsiteY4" fmla="*/ 627512 h 1221509"/>
                    <a:gd name="connsiteX5" fmla="*/ 804464 w 1671657"/>
                    <a:gd name="connsiteY5" fmla="*/ 1221509 h 1221509"/>
                    <a:gd name="connsiteX6" fmla="*/ 0 w 1671657"/>
                    <a:gd name="connsiteY6" fmla="*/ 627512 h 122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1657" h="1221509">
                      <a:moveTo>
                        <a:pt x="0" y="627512"/>
                      </a:moveTo>
                      <a:cubicBezTo>
                        <a:pt x="0" y="299457"/>
                        <a:pt x="360171" y="33515"/>
                        <a:pt x="804464" y="33515"/>
                      </a:cubicBezTo>
                      <a:cubicBezTo>
                        <a:pt x="1013499" y="-48828"/>
                        <a:pt x="1120131" y="34452"/>
                        <a:pt x="1254208" y="133452"/>
                      </a:cubicBezTo>
                      <a:cubicBezTo>
                        <a:pt x="1372548" y="186921"/>
                        <a:pt x="1534265" y="82662"/>
                        <a:pt x="1593385" y="165005"/>
                      </a:cubicBezTo>
                      <a:cubicBezTo>
                        <a:pt x="1652505" y="247348"/>
                        <a:pt x="1727268" y="482982"/>
                        <a:pt x="1608928" y="627512"/>
                      </a:cubicBezTo>
                      <a:cubicBezTo>
                        <a:pt x="1490588" y="772042"/>
                        <a:pt x="1248757" y="1221509"/>
                        <a:pt x="804464" y="1221509"/>
                      </a:cubicBezTo>
                      <a:cubicBezTo>
                        <a:pt x="360171" y="1221509"/>
                        <a:pt x="0" y="955567"/>
                        <a:pt x="0" y="6275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  <p:sp>
              <p:nvSpPr>
                <p:cNvPr id="28" name="Losange 27"/>
                <p:cNvSpPr/>
                <p:nvPr/>
              </p:nvSpPr>
              <p:spPr bwMode="auto">
                <a:xfrm>
                  <a:off x="4860032" y="2492896"/>
                  <a:ext cx="648072" cy="576064"/>
                </a:xfrm>
                <a:prstGeom prst="diamond">
                  <a:avLst/>
                </a:pr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  <p:sp>
              <p:nvSpPr>
                <p:cNvPr id="29" name="Losange 28"/>
                <p:cNvSpPr/>
                <p:nvPr/>
              </p:nvSpPr>
              <p:spPr bwMode="auto">
                <a:xfrm>
                  <a:off x="5292080" y="2420888"/>
                  <a:ext cx="648072" cy="576064"/>
                </a:xfrm>
                <a:prstGeom prst="diamond">
                  <a:avLst/>
                </a:pr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  <p:sp>
              <p:nvSpPr>
                <p:cNvPr id="30" name="Losange 38"/>
                <p:cNvSpPr/>
                <p:nvPr/>
              </p:nvSpPr>
              <p:spPr bwMode="auto">
                <a:xfrm>
                  <a:off x="4425827" y="2708920"/>
                  <a:ext cx="650230" cy="584671"/>
                </a:xfrm>
                <a:custGeom>
                  <a:avLst/>
                  <a:gdLst>
                    <a:gd name="connsiteX0" fmla="*/ 0 w 1316396"/>
                    <a:gd name="connsiteY0" fmla="*/ 527997 h 1055994"/>
                    <a:gd name="connsiteX1" fmla="*/ 658198 w 1316396"/>
                    <a:gd name="connsiteY1" fmla="*/ 0 h 1055994"/>
                    <a:gd name="connsiteX2" fmla="*/ 1316396 w 1316396"/>
                    <a:gd name="connsiteY2" fmla="*/ 527997 h 1055994"/>
                    <a:gd name="connsiteX3" fmla="*/ 658198 w 1316396"/>
                    <a:gd name="connsiteY3" fmla="*/ 1055994 h 1055994"/>
                    <a:gd name="connsiteX4" fmla="*/ 0 w 1316396"/>
                    <a:gd name="connsiteY4" fmla="*/ 527997 h 1055994"/>
                    <a:gd name="connsiteX0" fmla="*/ 4382 w 1320778"/>
                    <a:gd name="connsiteY0" fmla="*/ 527997 h 1071771"/>
                    <a:gd name="connsiteX1" fmla="*/ 662580 w 1320778"/>
                    <a:gd name="connsiteY1" fmla="*/ 0 h 1071771"/>
                    <a:gd name="connsiteX2" fmla="*/ 1320778 w 1320778"/>
                    <a:gd name="connsiteY2" fmla="*/ 527997 h 1071771"/>
                    <a:gd name="connsiteX3" fmla="*/ 0 w 1320778"/>
                    <a:gd name="connsiteY3" fmla="*/ 1071771 h 1071771"/>
                    <a:gd name="connsiteX4" fmla="*/ 4382 w 1320778"/>
                    <a:gd name="connsiteY4" fmla="*/ 527997 h 1071771"/>
                    <a:gd name="connsiteX0" fmla="*/ 4382 w 1320778"/>
                    <a:gd name="connsiteY0" fmla="*/ 527997 h 1071771"/>
                    <a:gd name="connsiteX1" fmla="*/ 332682 w 1320778"/>
                    <a:gd name="connsiteY1" fmla="*/ 258281 h 1071771"/>
                    <a:gd name="connsiteX2" fmla="*/ 662580 w 1320778"/>
                    <a:gd name="connsiteY2" fmla="*/ 0 h 1071771"/>
                    <a:gd name="connsiteX3" fmla="*/ 1320778 w 1320778"/>
                    <a:gd name="connsiteY3" fmla="*/ 527997 h 1071771"/>
                    <a:gd name="connsiteX4" fmla="*/ 0 w 1320778"/>
                    <a:gd name="connsiteY4" fmla="*/ 1071771 h 1071771"/>
                    <a:gd name="connsiteX5" fmla="*/ 4382 w 1320778"/>
                    <a:gd name="connsiteY5" fmla="*/ 527997 h 1071771"/>
                    <a:gd name="connsiteX0" fmla="*/ 4382 w 1320778"/>
                    <a:gd name="connsiteY0" fmla="*/ 527997 h 1071771"/>
                    <a:gd name="connsiteX1" fmla="*/ 261691 w 1320778"/>
                    <a:gd name="connsiteY1" fmla="*/ 163620 h 1071771"/>
                    <a:gd name="connsiteX2" fmla="*/ 662580 w 1320778"/>
                    <a:gd name="connsiteY2" fmla="*/ 0 h 1071771"/>
                    <a:gd name="connsiteX3" fmla="*/ 1320778 w 1320778"/>
                    <a:gd name="connsiteY3" fmla="*/ 527997 h 1071771"/>
                    <a:gd name="connsiteX4" fmla="*/ 0 w 1320778"/>
                    <a:gd name="connsiteY4" fmla="*/ 1071771 h 1071771"/>
                    <a:gd name="connsiteX5" fmla="*/ 4382 w 1320778"/>
                    <a:gd name="connsiteY5" fmla="*/ 527997 h 107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0778" h="1071771">
                      <a:moveTo>
                        <a:pt x="4382" y="527997"/>
                      </a:moveTo>
                      <a:lnTo>
                        <a:pt x="261691" y="163620"/>
                      </a:lnTo>
                      <a:lnTo>
                        <a:pt x="662580" y="0"/>
                      </a:lnTo>
                      <a:lnTo>
                        <a:pt x="1320778" y="527997"/>
                      </a:lnTo>
                      <a:lnTo>
                        <a:pt x="0" y="1071771"/>
                      </a:lnTo>
                      <a:cubicBezTo>
                        <a:pt x="1461" y="890513"/>
                        <a:pt x="2921" y="709255"/>
                        <a:pt x="4382" y="5279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</p:grpSp>
          <p:grpSp>
            <p:nvGrpSpPr>
              <p:cNvPr id="16" name="Grouper 49"/>
              <p:cNvGrpSpPr/>
              <p:nvPr/>
            </p:nvGrpSpPr>
            <p:grpSpPr>
              <a:xfrm>
                <a:off x="3887540" y="1844823"/>
                <a:ext cx="4356864" cy="1613005"/>
                <a:chOff x="4299288" y="2420888"/>
                <a:chExt cx="2144919" cy="879924"/>
              </a:xfrm>
              <a:grpFill/>
            </p:grpSpPr>
            <p:grpSp>
              <p:nvGrpSpPr>
                <p:cNvPr id="17" name="Grouper 50"/>
                <p:cNvGrpSpPr/>
                <p:nvPr/>
              </p:nvGrpSpPr>
              <p:grpSpPr>
                <a:xfrm>
                  <a:off x="4427984" y="2420888"/>
                  <a:ext cx="1687067" cy="864096"/>
                  <a:chOff x="4427984" y="2420888"/>
                  <a:chExt cx="1687067" cy="864096"/>
                </a:xfrm>
                <a:grpFill/>
              </p:grpSpPr>
              <p:sp>
                <p:nvSpPr>
                  <p:cNvPr id="19" name="Ellipse 18"/>
                  <p:cNvSpPr/>
                  <p:nvPr/>
                </p:nvSpPr>
                <p:spPr bwMode="auto">
                  <a:xfrm>
                    <a:off x="5148064" y="2492896"/>
                    <a:ext cx="432048" cy="64807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  <p:sp>
                <p:nvSpPr>
                  <p:cNvPr id="20" name="Ellipse 19"/>
                  <p:cNvSpPr/>
                  <p:nvPr/>
                </p:nvSpPr>
                <p:spPr bwMode="auto">
                  <a:xfrm>
                    <a:off x="4716016" y="2636912"/>
                    <a:ext cx="792088" cy="64807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  <p:sp>
                <p:nvSpPr>
                  <p:cNvPr id="21" name="Ellipse 29"/>
                  <p:cNvSpPr/>
                  <p:nvPr/>
                </p:nvSpPr>
                <p:spPr bwMode="auto">
                  <a:xfrm>
                    <a:off x="5292080" y="2546621"/>
                    <a:ext cx="822971" cy="666355"/>
                  </a:xfrm>
                  <a:custGeom>
                    <a:avLst/>
                    <a:gdLst>
                      <a:gd name="connsiteX0" fmla="*/ 0 w 1608928"/>
                      <a:gd name="connsiteY0" fmla="*/ 593997 h 1187993"/>
                      <a:gd name="connsiteX1" fmla="*/ 804464 w 1608928"/>
                      <a:gd name="connsiteY1" fmla="*/ 0 h 1187993"/>
                      <a:gd name="connsiteX2" fmla="*/ 1608928 w 1608928"/>
                      <a:gd name="connsiteY2" fmla="*/ 593997 h 1187993"/>
                      <a:gd name="connsiteX3" fmla="*/ 804464 w 1608928"/>
                      <a:gd name="connsiteY3" fmla="*/ 1187994 h 1187993"/>
                      <a:gd name="connsiteX4" fmla="*/ 0 w 1608928"/>
                      <a:gd name="connsiteY4" fmla="*/ 593997 h 1187993"/>
                      <a:gd name="connsiteX0" fmla="*/ 0 w 1620920"/>
                      <a:gd name="connsiteY0" fmla="*/ 627512 h 1221509"/>
                      <a:gd name="connsiteX1" fmla="*/ 804464 w 1620920"/>
                      <a:gd name="connsiteY1" fmla="*/ 33515 h 1221509"/>
                      <a:gd name="connsiteX2" fmla="*/ 1254208 w 1620920"/>
                      <a:gd name="connsiteY2" fmla="*/ 133452 h 1221509"/>
                      <a:gd name="connsiteX3" fmla="*/ 1608928 w 1620920"/>
                      <a:gd name="connsiteY3" fmla="*/ 627512 h 1221509"/>
                      <a:gd name="connsiteX4" fmla="*/ 804464 w 1620920"/>
                      <a:gd name="connsiteY4" fmla="*/ 1221509 h 1221509"/>
                      <a:gd name="connsiteX5" fmla="*/ 0 w 1620920"/>
                      <a:gd name="connsiteY5" fmla="*/ 627512 h 1221509"/>
                      <a:gd name="connsiteX0" fmla="*/ 0 w 1652529"/>
                      <a:gd name="connsiteY0" fmla="*/ 627512 h 1221509"/>
                      <a:gd name="connsiteX1" fmla="*/ 804464 w 1652529"/>
                      <a:gd name="connsiteY1" fmla="*/ 33515 h 1221509"/>
                      <a:gd name="connsiteX2" fmla="*/ 1254208 w 1652529"/>
                      <a:gd name="connsiteY2" fmla="*/ 133452 h 1221509"/>
                      <a:gd name="connsiteX3" fmla="*/ 1514506 w 1652529"/>
                      <a:gd name="connsiteY3" fmla="*/ 354327 h 1221509"/>
                      <a:gd name="connsiteX4" fmla="*/ 1608928 w 1652529"/>
                      <a:gd name="connsiteY4" fmla="*/ 627512 h 1221509"/>
                      <a:gd name="connsiteX5" fmla="*/ 804464 w 1652529"/>
                      <a:gd name="connsiteY5" fmla="*/ 1221509 h 1221509"/>
                      <a:gd name="connsiteX6" fmla="*/ 0 w 1652529"/>
                      <a:gd name="connsiteY6" fmla="*/ 627512 h 1221509"/>
                      <a:gd name="connsiteX0" fmla="*/ 0 w 1671657"/>
                      <a:gd name="connsiteY0" fmla="*/ 627512 h 1221509"/>
                      <a:gd name="connsiteX1" fmla="*/ 804464 w 1671657"/>
                      <a:gd name="connsiteY1" fmla="*/ 33515 h 1221509"/>
                      <a:gd name="connsiteX2" fmla="*/ 1254208 w 1671657"/>
                      <a:gd name="connsiteY2" fmla="*/ 133452 h 1221509"/>
                      <a:gd name="connsiteX3" fmla="*/ 1593385 w 1671657"/>
                      <a:gd name="connsiteY3" fmla="*/ 165005 h 1221509"/>
                      <a:gd name="connsiteX4" fmla="*/ 1608928 w 1671657"/>
                      <a:gd name="connsiteY4" fmla="*/ 627512 h 1221509"/>
                      <a:gd name="connsiteX5" fmla="*/ 804464 w 1671657"/>
                      <a:gd name="connsiteY5" fmla="*/ 1221509 h 1221509"/>
                      <a:gd name="connsiteX6" fmla="*/ 0 w 1671657"/>
                      <a:gd name="connsiteY6" fmla="*/ 627512 h 1221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1657" h="1221509">
                        <a:moveTo>
                          <a:pt x="0" y="627512"/>
                        </a:moveTo>
                        <a:cubicBezTo>
                          <a:pt x="0" y="299457"/>
                          <a:pt x="360171" y="33515"/>
                          <a:pt x="804464" y="33515"/>
                        </a:cubicBezTo>
                        <a:cubicBezTo>
                          <a:pt x="1013499" y="-48828"/>
                          <a:pt x="1120131" y="34452"/>
                          <a:pt x="1254208" y="133452"/>
                        </a:cubicBezTo>
                        <a:cubicBezTo>
                          <a:pt x="1372548" y="186921"/>
                          <a:pt x="1534265" y="82662"/>
                          <a:pt x="1593385" y="165005"/>
                        </a:cubicBezTo>
                        <a:cubicBezTo>
                          <a:pt x="1652505" y="247348"/>
                          <a:pt x="1727268" y="482982"/>
                          <a:pt x="1608928" y="627512"/>
                        </a:cubicBezTo>
                        <a:cubicBezTo>
                          <a:pt x="1490588" y="772042"/>
                          <a:pt x="1248757" y="1221509"/>
                          <a:pt x="804464" y="1221509"/>
                        </a:cubicBezTo>
                        <a:cubicBezTo>
                          <a:pt x="360171" y="1221509"/>
                          <a:pt x="0" y="955567"/>
                          <a:pt x="0" y="6275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  <p:sp>
                <p:nvSpPr>
                  <p:cNvPr id="22" name="Losange 21"/>
                  <p:cNvSpPr/>
                  <p:nvPr/>
                </p:nvSpPr>
                <p:spPr bwMode="auto">
                  <a:xfrm>
                    <a:off x="5026205" y="2538734"/>
                    <a:ext cx="648072" cy="576064"/>
                  </a:xfrm>
                  <a:prstGeom prst="diamond">
                    <a:avLst/>
                  </a:pr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  <p:sp>
                <p:nvSpPr>
                  <p:cNvPr id="23" name="Losange 22"/>
                  <p:cNvSpPr/>
                  <p:nvPr/>
                </p:nvSpPr>
                <p:spPr bwMode="auto">
                  <a:xfrm>
                    <a:off x="5292080" y="2420888"/>
                    <a:ext cx="648072" cy="576064"/>
                  </a:xfrm>
                  <a:prstGeom prst="diamond">
                    <a:avLst/>
                  </a:pr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  <p:sp>
                <p:nvSpPr>
                  <p:cNvPr id="24" name="Losange 23"/>
                  <p:cNvSpPr/>
                  <p:nvPr/>
                </p:nvSpPr>
                <p:spPr bwMode="auto">
                  <a:xfrm>
                    <a:off x="4427984" y="2708920"/>
                    <a:ext cx="648072" cy="576064"/>
                  </a:xfrm>
                  <a:prstGeom prst="diamond">
                    <a:avLst/>
                  </a:prstGeom>
                  <a:grpFill/>
                  <a:ln>
                    <a:noFill/>
                  </a:ln>
                  <a:effectLst/>
                  <a:extLst/>
                </p:spPr>
                <p:txBody>
                  <a:bodyPr wrap="none" lIns="36000" rIns="36000" anchor="ctr"/>
                  <a:lstStyle/>
                  <a:p>
                    <a:pPr algn="ctr">
                      <a:defRPr/>
                    </a:pPr>
                    <a:endParaRPr lang="fr-FR" sz="1400" dirty="0">
                      <a:solidFill>
                        <a:schemeClr val="bg1"/>
                      </a:solidFill>
                      <a:latin typeface="Century Gothic" pitchFamily="34" charset="0"/>
                      <a:ea typeface="+mn-ea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8" name="Rectangle à coins arrondis 11"/>
                <p:cNvSpPr/>
                <p:nvPr/>
              </p:nvSpPr>
              <p:spPr bwMode="auto">
                <a:xfrm>
                  <a:off x="4299288" y="3049394"/>
                  <a:ext cx="2144919" cy="251418"/>
                </a:xfrm>
                <a:custGeom>
                  <a:avLst/>
                  <a:gdLst>
                    <a:gd name="connsiteX0" fmla="*/ 0 w 5472605"/>
                    <a:gd name="connsiteY0" fmla="*/ 167404 h 720079"/>
                    <a:gd name="connsiteX1" fmla="*/ 167404 w 5472605"/>
                    <a:gd name="connsiteY1" fmla="*/ 0 h 720079"/>
                    <a:gd name="connsiteX2" fmla="*/ 5305201 w 5472605"/>
                    <a:gd name="connsiteY2" fmla="*/ 0 h 720079"/>
                    <a:gd name="connsiteX3" fmla="*/ 5472605 w 5472605"/>
                    <a:gd name="connsiteY3" fmla="*/ 167404 h 720079"/>
                    <a:gd name="connsiteX4" fmla="*/ 5472605 w 5472605"/>
                    <a:gd name="connsiteY4" fmla="*/ 552675 h 720079"/>
                    <a:gd name="connsiteX5" fmla="*/ 5305201 w 5472605"/>
                    <a:gd name="connsiteY5" fmla="*/ 720079 h 720079"/>
                    <a:gd name="connsiteX6" fmla="*/ 167404 w 5472605"/>
                    <a:gd name="connsiteY6" fmla="*/ 720079 h 720079"/>
                    <a:gd name="connsiteX7" fmla="*/ 0 w 5472605"/>
                    <a:gd name="connsiteY7" fmla="*/ 552675 h 720079"/>
                    <a:gd name="connsiteX8" fmla="*/ 0 w 5472605"/>
                    <a:gd name="connsiteY8" fmla="*/ 167404 h 720079"/>
                    <a:gd name="connsiteX0" fmla="*/ 0 w 5472605"/>
                    <a:gd name="connsiteY0" fmla="*/ 555766 h 1108441"/>
                    <a:gd name="connsiteX1" fmla="*/ 167404 w 5472605"/>
                    <a:gd name="connsiteY1" fmla="*/ 388362 h 1108441"/>
                    <a:gd name="connsiteX2" fmla="*/ 5378668 w 5472605"/>
                    <a:gd name="connsiteY2" fmla="*/ 0 h 1108441"/>
                    <a:gd name="connsiteX3" fmla="*/ 5472605 w 5472605"/>
                    <a:gd name="connsiteY3" fmla="*/ 555766 h 1108441"/>
                    <a:gd name="connsiteX4" fmla="*/ 5472605 w 5472605"/>
                    <a:gd name="connsiteY4" fmla="*/ 941037 h 1108441"/>
                    <a:gd name="connsiteX5" fmla="*/ 5305201 w 5472605"/>
                    <a:gd name="connsiteY5" fmla="*/ 1108441 h 1108441"/>
                    <a:gd name="connsiteX6" fmla="*/ 167404 w 5472605"/>
                    <a:gd name="connsiteY6" fmla="*/ 1108441 h 1108441"/>
                    <a:gd name="connsiteX7" fmla="*/ 0 w 5472605"/>
                    <a:gd name="connsiteY7" fmla="*/ 941037 h 1108441"/>
                    <a:gd name="connsiteX8" fmla="*/ 0 w 5472605"/>
                    <a:gd name="connsiteY8" fmla="*/ 555766 h 1108441"/>
                    <a:gd name="connsiteX0" fmla="*/ 0 w 5472605"/>
                    <a:gd name="connsiteY0" fmla="*/ 555766 h 1108441"/>
                    <a:gd name="connsiteX1" fmla="*/ 104433 w 5472605"/>
                    <a:gd name="connsiteY1" fmla="*/ 125955 h 1108441"/>
                    <a:gd name="connsiteX2" fmla="*/ 5378668 w 5472605"/>
                    <a:gd name="connsiteY2" fmla="*/ 0 h 1108441"/>
                    <a:gd name="connsiteX3" fmla="*/ 5472605 w 5472605"/>
                    <a:gd name="connsiteY3" fmla="*/ 555766 h 1108441"/>
                    <a:gd name="connsiteX4" fmla="*/ 5472605 w 5472605"/>
                    <a:gd name="connsiteY4" fmla="*/ 941037 h 1108441"/>
                    <a:gd name="connsiteX5" fmla="*/ 5305201 w 5472605"/>
                    <a:gd name="connsiteY5" fmla="*/ 1108441 h 1108441"/>
                    <a:gd name="connsiteX6" fmla="*/ 167404 w 5472605"/>
                    <a:gd name="connsiteY6" fmla="*/ 1108441 h 1108441"/>
                    <a:gd name="connsiteX7" fmla="*/ 0 w 5472605"/>
                    <a:gd name="connsiteY7" fmla="*/ 941037 h 1108441"/>
                    <a:gd name="connsiteX8" fmla="*/ 0 w 5472605"/>
                    <a:gd name="connsiteY8" fmla="*/ 555766 h 1108441"/>
                    <a:gd name="connsiteX0" fmla="*/ 0 w 5472605"/>
                    <a:gd name="connsiteY0" fmla="*/ 555766 h 1108441"/>
                    <a:gd name="connsiteX1" fmla="*/ 104433 w 5472605"/>
                    <a:gd name="connsiteY1" fmla="*/ 125955 h 1108441"/>
                    <a:gd name="connsiteX2" fmla="*/ 5378668 w 5472605"/>
                    <a:gd name="connsiteY2" fmla="*/ 0 h 1108441"/>
                    <a:gd name="connsiteX3" fmla="*/ 5472605 w 5472605"/>
                    <a:gd name="connsiteY3" fmla="*/ 555766 h 1108441"/>
                    <a:gd name="connsiteX4" fmla="*/ 5472605 w 5472605"/>
                    <a:gd name="connsiteY4" fmla="*/ 941037 h 1108441"/>
                    <a:gd name="connsiteX5" fmla="*/ 5305201 w 5472605"/>
                    <a:gd name="connsiteY5" fmla="*/ 1108441 h 1108441"/>
                    <a:gd name="connsiteX6" fmla="*/ 0 w 5472605"/>
                    <a:gd name="connsiteY6" fmla="*/ 941037 h 1108441"/>
                    <a:gd name="connsiteX7" fmla="*/ 0 w 5472605"/>
                    <a:gd name="connsiteY7" fmla="*/ 555766 h 1108441"/>
                    <a:gd name="connsiteX0" fmla="*/ 0 w 5472605"/>
                    <a:gd name="connsiteY0" fmla="*/ 555766 h 1108441"/>
                    <a:gd name="connsiteX1" fmla="*/ 104433 w 5472605"/>
                    <a:gd name="connsiteY1" fmla="*/ 125955 h 1108441"/>
                    <a:gd name="connsiteX2" fmla="*/ 5378668 w 5472605"/>
                    <a:gd name="connsiteY2" fmla="*/ 0 h 1108441"/>
                    <a:gd name="connsiteX3" fmla="*/ 5472605 w 5472605"/>
                    <a:gd name="connsiteY3" fmla="*/ 555766 h 1108441"/>
                    <a:gd name="connsiteX4" fmla="*/ 5472605 w 5472605"/>
                    <a:gd name="connsiteY4" fmla="*/ 941037 h 1108441"/>
                    <a:gd name="connsiteX5" fmla="*/ 5305201 w 5472605"/>
                    <a:gd name="connsiteY5" fmla="*/ 1108441 h 1108441"/>
                    <a:gd name="connsiteX6" fmla="*/ 0 w 5472605"/>
                    <a:gd name="connsiteY6" fmla="*/ 555766 h 1108441"/>
                    <a:gd name="connsiteX0" fmla="*/ 0 w 5472605"/>
                    <a:gd name="connsiteY0" fmla="*/ 555766 h 941037"/>
                    <a:gd name="connsiteX1" fmla="*/ 104433 w 5472605"/>
                    <a:gd name="connsiteY1" fmla="*/ 125955 h 941037"/>
                    <a:gd name="connsiteX2" fmla="*/ 5378668 w 5472605"/>
                    <a:gd name="connsiteY2" fmla="*/ 0 h 941037"/>
                    <a:gd name="connsiteX3" fmla="*/ 5472605 w 5472605"/>
                    <a:gd name="connsiteY3" fmla="*/ 555766 h 941037"/>
                    <a:gd name="connsiteX4" fmla="*/ 5472605 w 5472605"/>
                    <a:gd name="connsiteY4" fmla="*/ 941037 h 941037"/>
                    <a:gd name="connsiteX5" fmla="*/ 0 w 5472605"/>
                    <a:gd name="connsiteY5" fmla="*/ 555766 h 941037"/>
                    <a:gd name="connsiteX0" fmla="*/ 0 w 5472605"/>
                    <a:gd name="connsiteY0" fmla="*/ 555766 h 555766"/>
                    <a:gd name="connsiteX1" fmla="*/ 104433 w 5472605"/>
                    <a:gd name="connsiteY1" fmla="*/ 125955 h 555766"/>
                    <a:gd name="connsiteX2" fmla="*/ 5378668 w 5472605"/>
                    <a:gd name="connsiteY2" fmla="*/ 0 h 555766"/>
                    <a:gd name="connsiteX3" fmla="*/ 5472605 w 5472605"/>
                    <a:gd name="connsiteY3" fmla="*/ 555766 h 555766"/>
                    <a:gd name="connsiteX4" fmla="*/ 0 w 5472605"/>
                    <a:gd name="connsiteY4" fmla="*/ 555766 h 555766"/>
                    <a:gd name="connsiteX0" fmla="*/ 0 w 5809154"/>
                    <a:gd name="connsiteY0" fmla="*/ 546253 h 555766"/>
                    <a:gd name="connsiteX1" fmla="*/ 440982 w 5809154"/>
                    <a:gd name="connsiteY1" fmla="*/ 125955 h 555766"/>
                    <a:gd name="connsiteX2" fmla="*/ 5715217 w 5809154"/>
                    <a:gd name="connsiteY2" fmla="*/ 0 h 555766"/>
                    <a:gd name="connsiteX3" fmla="*/ 5809154 w 5809154"/>
                    <a:gd name="connsiteY3" fmla="*/ 555766 h 555766"/>
                    <a:gd name="connsiteX4" fmla="*/ 0 w 5809154"/>
                    <a:gd name="connsiteY4" fmla="*/ 546253 h 555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09154" h="555766">
                      <a:moveTo>
                        <a:pt x="0" y="546253"/>
                      </a:moveTo>
                      <a:cubicBezTo>
                        <a:pt x="0" y="453798"/>
                        <a:pt x="348527" y="125955"/>
                        <a:pt x="440982" y="125955"/>
                      </a:cubicBezTo>
                      <a:cubicBezTo>
                        <a:pt x="2153581" y="125955"/>
                        <a:pt x="4002618" y="0"/>
                        <a:pt x="5715217" y="0"/>
                      </a:cubicBezTo>
                      <a:cubicBezTo>
                        <a:pt x="5807672" y="0"/>
                        <a:pt x="5809154" y="463311"/>
                        <a:pt x="5809154" y="555766"/>
                      </a:cubicBezTo>
                      <a:lnTo>
                        <a:pt x="0" y="5462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/>
              </p:spPr>
              <p:txBody>
                <a:bodyPr wrap="none" lIns="36000" rIns="36000" anchor="ctr"/>
                <a:lstStyle/>
                <a:p>
                  <a:pPr algn="ctr">
                    <a:defRPr/>
                  </a:pPr>
                  <a:endParaRPr lang="fr-FR" sz="1400" dirty="0">
                    <a:solidFill>
                      <a:schemeClr val="bg1"/>
                    </a:solidFill>
                    <a:latin typeface="Century Gothic" pitchFamily="34" charset="0"/>
                    <a:ea typeface="+mn-ea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1" name="Losange 10"/>
            <p:cNvSpPr/>
            <p:nvPr/>
          </p:nvSpPr>
          <p:spPr bwMode="auto">
            <a:xfrm>
              <a:off x="8893962" y="1982452"/>
              <a:ext cx="1700351" cy="1178545"/>
            </a:xfrm>
            <a:prstGeom prst="diamond">
              <a:avLst/>
            </a:prstGeom>
            <a:gradFill flip="none" rotWithShape="1">
              <a:gsLst>
                <a:gs pos="23000">
                  <a:srgbClr val="FFFF66"/>
                </a:gs>
                <a:gs pos="100000">
                  <a:srgbClr val="FFFFFF"/>
                </a:gs>
                <a:gs pos="82000">
                  <a:srgbClr val="FFCC66"/>
                </a:gs>
              </a:gsLst>
              <a:lin ang="4080000" scaled="0"/>
              <a:tileRect/>
            </a:gra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sp>
          <p:nvSpPr>
            <p:cNvPr id="12" name="Losange 11"/>
            <p:cNvSpPr/>
            <p:nvPr/>
          </p:nvSpPr>
          <p:spPr bwMode="auto">
            <a:xfrm>
              <a:off x="9172994" y="1741357"/>
              <a:ext cx="1700351" cy="1178545"/>
            </a:xfrm>
            <a:prstGeom prst="diamond">
              <a:avLst/>
            </a:prstGeom>
            <a:gradFill flip="none" rotWithShape="1">
              <a:gsLst>
                <a:gs pos="23000">
                  <a:srgbClr val="FFFF66"/>
                </a:gs>
                <a:gs pos="100000">
                  <a:srgbClr val="FFFFFF"/>
                </a:gs>
                <a:gs pos="82000">
                  <a:srgbClr val="FFCC66"/>
                </a:gs>
              </a:gsLst>
              <a:lin ang="4080000" scaled="0"/>
              <a:tileRect/>
            </a:gra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sp>
          <p:nvSpPr>
            <p:cNvPr id="13" name="Ellipse 68"/>
            <p:cNvSpPr/>
            <p:nvPr/>
          </p:nvSpPr>
          <p:spPr bwMode="auto">
            <a:xfrm>
              <a:off x="9638047" y="1819982"/>
              <a:ext cx="1560475" cy="1336979"/>
            </a:xfrm>
            <a:custGeom>
              <a:avLst/>
              <a:gdLst>
                <a:gd name="connsiteX0" fmla="*/ 0 w 1008112"/>
                <a:gd name="connsiteY0" fmla="*/ 593997 h 1187993"/>
                <a:gd name="connsiteX1" fmla="*/ 504056 w 1008112"/>
                <a:gd name="connsiteY1" fmla="*/ 0 h 1187993"/>
                <a:gd name="connsiteX2" fmla="*/ 1008112 w 1008112"/>
                <a:gd name="connsiteY2" fmla="*/ 593997 h 1187993"/>
                <a:gd name="connsiteX3" fmla="*/ 504056 w 1008112"/>
                <a:gd name="connsiteY3" fmla="*/ 1187994 h 1187993"/>
                <a:gd name="connsiteX4" fmla="*/ 0 w 1008112"/>
                <a:gd name="connsiteY4" fmla="*/ 593997 h 1187993"/>
                <a:gd name="connsiteX0" fmla="*/ 0 w 1055802"/>
                <a:gd name="connsiteY0" fmla="*/ 593997 h 1189844"/>
                <a:gd name="connsiteX1" fmla="*/ 504056 w 1055802"/>
                <a:gd name="connsiteY1" fmla="*/ 0 h 1189844"/>
                <a:gd name="connsiteX2" fmla="*/ 1008112 w 1055802"/>
                <a:gd name="connsiteY2" fmla="*/ 593997 h 1189844"/>
                <a:gd name="connsiteX3" fmla="*/ 977766 w 1055802"/>
                <a:gd name="connsiteY3" fmla="*/ 774342 h 1189844"/>
                <a:gd name="connsiteX4" fmla="*/ 504056 w 1055802"/>
                <a:gd name="connsiteY4" fmla="*/ 1187994 h 1189844"/>
                <a:gd name="connsiteX5" fmla="*/ 0 w 1055802"/>
                <a:gd name="connsiteY5" fmla="*/ 593997 h 1189844"/>
                <a:gd name="connsiteX0" fmla="*/ 0 w 1055802"/>
                <a:gd name="connsiteY0" fmla="*/ 593997 h 1194105"/>
                <a:gd name="connsiteX1" fmla="*/ 504056 w 1055802"/>
                <a:gd name="connsiteY1" fmla="*/ 0 h 1194105"/>
                <a:gd name="connsiteX2" fmla="*/ 1008112 w 1055802"/>
                <a:gd name="connsiteY2" fmla="*/ 593997 h 1194105"/>
                <a:gd name="connsiteX3" fmla="*/ 977766 w 1055802"/>
                <a:gd name="connsiteY3" fmla="*/ 884780 h 1194105"/>
                <a:gd name="connsiteX4" fmla="*/ 504056 w 1055802"/>
                <a:gd name="connsiteY4" fmla="*/ 1187994 h 1194105"/>
                <a:gd name="connsiteX5" fmla="*/ 0 w 1055802"/>
                <a:gd name="connsiteY5" fmla="*/ 593997 h 1194105"/>
                <a:gd name="connsiteX0" fmla="*/ 0 w 1046494"/>
                <a:gd name="connsiteY0" fmla="*/ 595643 h 1195751"/>
                <a:gd name="connsiteX1" fmla="*/ 504056 w 1046494"/>
                <a:gd name="connsiteY1" fmla="*/ 1646 h 1195751"/>
                <a:gd name="connsiteX2" fmla="*/ 992336 w 1046494"/>
                <a:gd name="connsiteY2" fmla="*/ 429986 h 1195751"/>
                <a:gd name="connsiteX3" fmla="*/ 977766 w 1046494"/>
                <a:gd name="connsiteY3" fmla="*/ 886426 h 1195751"/>
                <a:gd name="connsiteX4" fmla="*/ 504056 w 1046494"/>
                <a:gd name="connsiteY4" fmla="*/ 1189640 h 1195751"/>
                <a:gd name="connsiteX5" fmla="*/ 0 w 1046494"/>
                <a:gd name="connsiteY5" fmla="*/ 595643 h 1195751"/>
                <a:gd name="connsiteX0" fmla="*/ 0 w 1056156"/>
                <a:gd name="connsiteY0" fmla="*/ 595557 h 1195462"/>
                <a:gd name="connsiteX1" fmla="*/ 504056 w 1056156"/>
                <a:gd name="connsiteY1" fmla="*/ 1560 h 1195462"/>
                <a:gd name="connsiteX2" fmla="*/ 992336 w 1056156"/>
                <a:gd name="connsiteY2" fmla="*/ 429900 h 1195462"/>
                <a:gd name="connsiteX3" fmla="*/ 1048757 w 1056156"/>
                <a:gd name="connsiteY3" fmla="*/ 657575 h 1195462"/>
                <a:gd name="connsiteX4" fmla="*/ 977766 w 1056156"/>
                <a:gd name="connsiteY4" fmla="*/ 886340 h 1195462"/>
                <a:gd name="connsiteX5" fmla="*/ 504056 w 1056156"/>
                <a:gd name="connsiteY5" fmla="*/ 1189554 h 1195462"/>
                <a:gd name="connsiteX6" fmla="*/ 0 w 1056156"/>
                <a:gd name="connsiteY6" fmla="*/ 595557 h 1195462"/>
                <a:gd name="connsiteX0" fmla="*/ 0 w 1143479"/>
                <a:gd name="connsiteY0" fmla="*/ 595557 h 1195462"/>
                <a:gd name="connsiteX1" fmla="*/ 504056 w 1143479"/>
                <a:gd name="connsiteY1" fmla="*/ 1560 h 1195462"/>
                <a:gd name="connsiteX2" fmla="*/ 992336 w 1143479"/>
                <a:gd name="connsiteY2" fmla="*/ 429900 h 1195462"/>
                <a:gd name="connsiteX3" fmla="*/ 1143411 w 1143479"/>
                <a:gd name="connsiteY3" fmla="*/ 539248 h 1195462"/>
                <a:gd name="connsiteX4" fmla="*/ 977766 w 1143479"/>
                <a:gd name="connsiteY4" fmla="*/ 886340 h 1195462"/>
                <a:gd name="connsiteX5" fmla="*/ 504056 w 1143479"/>
                <a:gd name="connsiteY5" fmla="*/ 1189554 h 1195462"/>
                <a:gd name="connsiteX6" fmla="*/ 0 w 1143479"/>
                <a:gd name="connsiteY6" fmla="*/ 595557 h 1195462"/>
                <a:gd name="connsiteX0" fmla="*/ 0 w 1208105"/>
                <a:gd name="connsiteY0" fmla="*/ 595557 h 1197952"/>
                <a:gd name="connsiteX1" fmla="*/ 504056 w 1208105"/>
                <a:gd name="connsiteY1" fmla="*/ 1560 h 1197952"/>
                <a:gd name="connsiteX2" fmla="*/ 992336 w 1208105"/>
                <a:gd name="connsiteY2" fmla="*/ 429900 h 1197952"/>
                <a:gd name="connsiteX3" fmla="*/ 1143411 w 1208105"/>
                <a:gd name="connsiteY3" fmla="*/ 539248 h 1197952"/>
                <a:gd name="connsiteX4" fmla="*/ 1174963 w 1208105"/>
                <a:gd name="connsiteY4" fmla="*/ 925782 h 1197952"/>
                <a:gd name="connsiteX5" fmla="*/ 504056 w 1208105"/>
                <a:gd name="connsiteY5" fmla="*/ 1189554 h 1197952"/>
                <a:gd name="connsiteX6" fmla="*/ 0 w 1208105"/>
                <a:gd name="connsiteY6" fmla="*/ 595557 h 119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105" h="1197952">
                  <a:moveTo>
                    <a:pt x="0" y="595557"/>
                  </a:moveTo>
                  <a:cubicBezTo>
                    <a:pt x="0" y="267502"/>
                    <a:pt x="338667" y="29169"/>
                    <a:pt x="504056" y="1560"/>
                  </a:cubicBezTo>
                  <a:cubicBezTo>
                    <a:pt x="669445" y="-26049"/>
                    <a:pt x="901553" y="320564"/>
                    <a:pt x="992336" y="429900"/>
                  </a:cubicBezTo>
                  <a:cubicBezTo>
                    <a:pt x="1083120" y="539236"/>
                    <a:pt x="1145839" y="463175"/>
                    <a:pt x="1143411" y="539248"/>
                  </a:cubicBezTo>
                  <a:cubicBezTo>
                    <a:pt x="1140983" y="615321"/>
                    <a:pt x="1265746" y="837119"/>
                    <a:pt x="1174963" y="925782"/>
                  </a:cubicBezTo>
                  <a:cubicBezTo>
                    <a:pt x="1084180" y="1014445"/>
                    <a:pt x="699883" y="1244591"/>
                    <a:pt x="504056" y="1189554"/>
                  </a:cubicBezTo>
                  <a:cubicBezTo>
                    <a:pt x="308229" y="1134517"/>
                    <a:pt x="0" y="923612"/>
                    <a:pt x="0" y="59555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FFFF66"/>
                </a:gs>
                <a:gs pos="100000">
                  <a:srgbClr val="FFFFFF"/>
                </a:gs>
                <a:gs pos="82000">
                  <a:srgbClr val="FFCC66"/>
                </a:gs>
              </a:gsLst>
              <a:lin ang="4080000" scaled="0"/>
              <a:tileRect/>
            </a:gra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  <p:sp>
          <p:nvSpPr>
            <p:cNvPr id="14" name="Losange 69"/>
            <p:cNvSpPr/>
            <p:nvPr/>
          </p:nvSpPr>
          <p:spPr bwMode="auto">
            <a:xfrm rot="19185650">
              <a:off x="9381924" y="1842486"/>
              <a:ext cx="1704850" cy="992443"/>
            </a:xfrm>
            <a:custGeom>
              <a:avLst/>
              <a:gdLst>
                <a:gd name="connsiteX0" fmla="*/ 0 w 1316396"/>
                <a:gd name="connsiteY0" fmla="*/ 527997 h 1055993"/>
                <a:gd name="connsiteX1" fmla="*/ 658198 w 1316396"/>
                <a:gd name="connsiteY1" fmla="*/ 0 h 1055993"/>
                <a:gd name="connsiteX2" fmla="*/ 1316396 w 1316396"/>
                <a:gd name="connsiteY2" fmla="*/ 527997 h 1055993"/>
                <a:gd name="connsiteX3" fmla="*/ 658198 w 1316396"/>
                <a:gd name="connsiteY3" fmla="*/ 1055993 h 1055993"/>
                <a:gd name="connsiteX4" fmla="*/ 0 w 1316396"/>
                <a:gd name="connsiteY4" fmla="*/ 527997 h 1055993"/>
                <a:gd name="connsiteX0" fmla="*/ 0 w 1316396"/>
                <a:gd name="connsiteY0" fmla="*/ 527997 h 889243"/>
                <a:gd name="connsiteX1" fmla="*/ 658198 w 1316396"/>
                <a:gd name="connsiteY1" fmla="*/ 0 h 889243"/>
                <a:gd name="connsiteX2" fmla="*/ 1316396 w 1316396"/>
                <a:gd name="connsiteY2" fmla="*/ 527997 h 889243"/>
                <a:gd name="connsiteX3" fmla="*/ 1047303 w 1316396"/>
                <a:gd name="connsiteY3" fmla="*/ 889243 h 889243"/>
                <a:gd name="connsiteX4" fmla="*/ 0 w 1316396"/>
                <a:gd name="connsiteY4" fmla="*/ 527997 h 889243"/>
                <a:gd name="connsiteX0" fmla="*/ 0 w 1316396"/>
                <a:gd name="connsiteY0" fmla="*/ 527997 h 889243"/>
                <a:gd name="connsiteX1" fmla="*/ 658198 w 1316396"/>
                <a:gd name="connsiteY1" fmla="*/ 0 h 889243"/>
                <a:gd name="connsiteX2" fmla="*/ 1118414 w 1316396"/>
                <a:gd name="connsiteY2" fmla="*/ 372116 h 889243"/>
                <a:gd name="connsiteX3" fmla="*/ 1316396 w 1316396"/>
                <a:gd name="connsiteY3" fmla="*/ 527997 h 889243"/>
                <a:gd name="connsiteX4" fmla="*/ 1047303 w 1316396"/>
                <a:gd name="connsiteY4" fmla="*/ 889243 h 889243"/>
                <a:gd name="connsiteX5" fmla="*/ 0 w 1316396"/>
                <a:gd name="connsiteY5" fmla="*/ 527997 h 889243"/>
                <a:gd name="connsiteX0" fmla="*/ 0 w 1316396"/>
                <a:gd name="connsiteY0" fmla="*/ 527997 h 889243"/>
                <a:gd name="connsiteX1" fmla="*/ 658198 w 1316396"/>
                <a:gd name="connsiteY1" fmla="*/ 0 h 889243"/>
                <a:gd name="connsiteX2" fmla="*/ 1229127 w 1316396"/>
                <a:gd name="connsiteY2" fmla="*/ 290130 h 889243"/>
                <a:gd name="connsiteX3" fmla="*/ 1316396 w 1316396"/>
                <a:gd name="connsiteY3" fmla="*/ 527997 h 889243"/>
                <a:gd name="connsiteX4" fmla="*/ 1047303 w 1316396"/>
                <a:gd name="connsiteY4" fmla="*/ 889243 h 889243"/>
                <a:gd name="connsiteX5" fmla="*/ 0 w 1316396"/>
                <a:gd name="connsiteY5" fmla="*/ 527997 h 889243"/>
                <a:gd name="connsiteX0" fmla="*/ 0 w 1316396"/>
                <a:gd name="connsiteY0" fmla="*/ 527997 h 889243"/>
                <a:gd name="connsiteX1" fmla="*/ 658198 w 1316396"/>
                <a:gd name="connsiteY1" fmla="*/ 0 h 889243"/>
                <a:gd name="connsiteX2" fmla="*/ 1229127 w 1316396"/>
                <a:gd name="connsiteY2" fmla="*/ 290130 h 889243"/>
                <a:gd name="connsiteX3" fmla="*/ 1316396 w 1316396"/>
                <a:gd name="connsiteY3" fmla="*/ 527997 h 889243"/>
                <a:gd name="connsiteX4" fmla="*/ 1175358 w 1316396"/>
                <a:gd name="connsiteY4" fmla="*/ 719988 h 889243"/>
                <a:gd name="connsiteX5" fmla="*/ 1047303 w 1316396"/>
                <a:gd name="connsiteY5" fmla="*/ 889243 h 889243"/>
                <a:gd name="connsiteX6" fmla="*/ 0 w 1316396"/>
                <a:gd name="connsiteY6" fmla="*/ 527997 h 889243"/>
                <a:gd name="connsiteX0" fmla="*/ 0 w 1319879"/>
                <a:gd name="connsiteY0" fmla="*/ 527997 h 889243"/>
                <a:gd name="connsiteX1" fmla="*/ 658198 w 1319879"/>
                <a:gd name="connsiteY1" fmla="*/ 0 h 889243"/>
                <a:gd name="connsiteX2" fmla="*/ 1229127 w 1319879"/>
                <a:gd name="connsiteY2" fmla="*/ 290130 h 889243"/>
                <a:gd name="connsiteX3" fmla="*/ 1316396 w 1319879"/>
                <a:gd name="connsiteY3" fmla="*/ 527997 h 889243"/>
                <a:gd name="connsiteX4" fmla="*/ 1319879 w 1319879"/>
                <a:gd name="connsiteY4" fmla="*/ 707946 h 889243"/>
                <a:gd name="connsiteX5" fmla="*/ 1047303 w 1319879"/>
                <a:gd name="connsiteY5" fmla="*/ 889243 h 889243"/>
                <a:gd name="connsiteX6" fmla="*/ 0 w 1319879"/>
                <a:gd name="connsiteY6" fmla="*/ 527997 h 88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9879" h="889243">
                  <a:moveTo>
                    <a:pt x="0" y="527997"/>
                  </a:moveTo>
                  <a:lnTo>
                    <a:pt x="658198" y="0"/>
                  </a:lnTo>
                  <a:lnTo>
                    <a:pt x="1229127" y="290130"/>
                  </a:lnTo>
                  <a:lnTo>
                    <a:pt x="1316396" y="527997"/>
                  </a:lnTo>
                  <a:lnTo>
                    <a:pt x="1319879" y="707946"/>
                  </a:lnTo>
                  <a:lnTo>
                    <a:pt x="1047303" y="889243"/>
                  </a:lnTo>
                  <a:lnTo>
                    <a:pt x="0" y="527997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FFFF66"/>
                </a:gs>
                <a:gs pos="100000">
                  <a:srgbClr val="FFFFFF"/>
                </a:gs>
                <a:gs pos="82000">
                  <a:srgbClr val="FFCC66"/>
                </a:gs>
              </a:gsLst>
              <a:lin ang="4080000" scaled="0"/>
              <a:tileRect/>
            </a:gradFill>
            <a:ln>
              <a:noFill/>
            </a:ln>
            <a:effectLst/>
            <a:extLst/>
          </p:spPr>
          <p:txBody>
            <a:bodyPr wrap="none" lIns="36000" rIns="36000" anchor="ctr"/>
            <a:lstStyle/>
            <a:p>
              <a:pPr algn="ctr">
                <a:defRPr/>
              </a:pPr>
              <a:endParaRPr lang="fr-FR" sz="1400" dirty="0">
                <a:solidFill>
                  <a:schemeClr val="bg1"/>
                </a:solidFill>
                <a:latin typeface="Century Gothic" pitchFamily="34" charset="0"/>
                <a:ea typeface="+mn-ea"/>
                <a:cs typeface="ＭＳ Ｐゴシック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1676" y="2134122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Arial Narrow" charset="0"/>
                <a:ea typeface="Arial Narrow" charset="0"/>
                <a:cs typeface="Arial Narrow" charset="0"/>
              </a:rPr>
              <a:t>Les Pionniers du Projet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70146" y="4137680"/>
            <a:ext cx="576262" cy="692150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Signalisation droite 77"/>
          <p:cNvSpPr/>
          <p:nvPr/>
        </p:nvSpPr>
        <p:spPr>
          <a:xfrm>
            <a:off x="7068375" y="123999"/>
            <a:ext cx="3244556" cy="745125"/>
          </a:xfrm>
          <a:prstGeom prst="homePlate">
            <a:avLst>
              <a:gd name="adj" fmla="val 33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PREPARER UN PROJET</a:t>
            </a:r>
            <a:endParaRPr lang="fr-FR" sz="2400" b="1" dirty="0"/>
          </a:p>
        </p:txBody>
      </p:sp>
      <p:sp>
        <p:nvSpPr>
          <p:cNvPr id="79" name="Signalisation droite 78"/>
          <p:cNvSpPr/>
          <p:nvPr/>
        </p:nvSpPr>
        <p:spPr>
          <a:xfrm>
            <a:off x="7066752" y="965387"/>
            <a:ext cx="3244556" cy="745125"/>
          </a:xfrm>
          <a:prstGeom prst="homePlate">
            <a:avLst>
              <a:gd name="adj" fmla="val 33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PLUSIEURS EQUIPES</a:t>
            </a:r>
            <a:endParaRPr lang="fr-FR" sz="2400" b="1" dirty="0"/>
          </a:p>
        </p:txBody>
      </p:sp>
      <p:sp>
        <p:nvSpPr>
          <p:cNvPr id="80" name="Signalisation droite 79"/>
          <p:cNvSpPr/>
          <p:nvPr/>
        </p:nvSpPr>
        <p:spPr>
          <a:xfrm>
            <a:off x="7062576" y="1806775"/>
            <a:ext cx="3244556" cy="745125"/>
          </a:xfrm>
          <a:prstGeom prst="homePlate">
            <a:avLst>
              <a:gd name="adj" fmla="val 33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BATIR LE DOSSIER</a:t>
            </a:r>
            <a:endParaRPr lang="fr-FR" sz="2400" b="1" dirty="0"/>
          </a:p>
        </p:txBody>
      </p:sp>
      <p:sp>
        <p:nvSpPr>
          <p:cNvPr id="81" name="Signalisation droite 80"/>
          <p:cNvSpPr/>
          <p:nvPr/>
        </p:nvSpPr>
        <p:spPr>
          <a:xfrm>
            <a:off x="7057793" y="2646458"/>
            <a:ext cx="3244556" cy="745125"/>
          </a:xfrm>
          <a:prstGeom prst="homePlate">
            <a:avLst>
              <a:gd name="adj" fmla="val 335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GAGNER DES VOTES </a:t>
            </a:r>
            <a:endParaRPr lang="fr-FR" sz="2400" b="1" dirty="0"/>
          </a:p>
        </p:txBody>
      </p:sp>
      <p:sp>
        <p:nvSpPr>
          <p:cNvPr id="83" name="ZoneTexte 82"/>
          <p:cNvSpPr txBox="1"/>
          <p:nvPr/>
        </p:nvSpPr>
        <p:spPr>
          <a:xfrm>
            <a:off x="135426" y="3425953"/>
            <a:ext cx="11381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POURQUOI ?</a:t>
            </a:r>
          </a:p>
          <a:p>
            <a:pPr lvl="1"/>
            <a:r>
              <a:rPr lang="fr-FR" sz="2000" dirty="0" smtClean="0"/>
              <a:t>Former une équipe, travailler en groupe, découvrir sa promotion</a:t>
            </a:r>
          </a:p>
          <a:p>
            <a:pPr lvl="1"/>
            <a:r>
              <a:rPr lang="fr-FR" sz="2000" dirty="0" smtClean="0"/>
              <a:t>Trouver un produit ou un concept de service à l’image d’un réel projet d’entreprise</a:t>
            </a:r>
          </a:p>
          <a:p>
            <a:pPr lvl="1"/>
            <a:endParaRPr lang="fr-FR" sz="2000" dirty="0" smtClean="0"/>
          </a:p>
          <a:p>
            <a:r>
              <a:rPr lang="fr-FR" sz="2400" b="1" dirty="0" smtClean="0"/>
              <a:t>COMMENT ?</a:t>
            </a:r>
          </a:p>
          <a:p>
            <a:pPr lvl="1"/>
            <a:r>
              <a:rPr lang="fr-FR" sz="2000" dirty="0" smtClean="0"/>
              <a:t>En équipe de 6 à 7 élèves ingénieurs, encadrement sur certaines séances, tous les dossiers sur un wiki</a:t>
            </a:r>
          </a:p>
          <a:p>
            <a:pPr lvl="1"/>
            <a:r>
              <a:rPr lang="fr-FR" sz="2000" dirty="0" smtClean="0"/>
              <a:t>15 heures pour bâtir un dossier et remporter le défi face aux autres équipes</a:t>
            </a:r>
          </a:p>
          <a:p>
            <a:pPr lvl="1"/>
            <a:r>
              <a:rPr lang="fr-FR" sz="2000" dirty="0" smtClean="0"/>
              <a:t>La qualité du dossier et sa présentation finale en plénière seront déterminantes</a:t>
            </a:r>
          </a:p>
          <a:p>
            <a:r>
              <a:rPr lang="fr-FR" sz="1400" dirty="0" smtClean="0"/>
              <a:t>			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2400" b="1" spc="300" dirty="0" smtClean="0"/>
              <a:t>		</a:t>
            </a:r>
            <a:r>
              <a:rPr lang="fr-FR" sz="2800" b="1" spc="300" dirty="0" smtClean="0"/>
              <a:t>A VOUS DE JOUER !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22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BUSINESS MODEL CANVAS</a:t>
            </a:r>
            <a:endParaRPr lang="fr-FR" sz="1050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46893" y="376558"/>
            <a:ext cx="23158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Formaliser </a:t>
            </a: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le Business Model </a:t>
            </a:r>
            <a:r>
              <a:rPr lang="fr-FR" sz="1400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sz="1400" dirty="0">
              <a:latin typeface="Arial Narrow" charset="0"/>
              <a:ea typeface="Arial Narrow" charset="0"/>
              <a:cs typeface="Arial Narrow" charset="0"/>
            </a:endParaRPr>
          </a:p>
          <a:p>
            <a:pPr lvl="1"/>
            <a:endParaRPr lang="fr-FR" sz="4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Compléter le modèle standard fourni pour les 3 grandes cases verticales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522" y="570333"/>
            <a:ext cx="709137" cy="53894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96" y="559296"/>
            <a:ext cx="744871" cy="7448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36" y="652291"/>
            <a:ext cx="625163" cy="60157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30" name="Grouper 29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32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1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4" name="ZoneTexte 43"/>
          <p:cNvSpPr txBox="1"/>
          <p:nvPr/>
        </p:nvSpPr>
        <p:spPr>
          <a:xfrm>
            <a:off x="4827080" y="1916488"/>
            <a:ext cx="71347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(à déposer sur le wiki):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une réponse rédigée à une question "gênantes" posées par les autres groupes.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 document final sur le concept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une présentation des activités de votre futur usager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Les 3  grandes cases verticales du modèle de business </a:t>
            </a:r>
            <a:r>
              <a:rPr lang="fr-FR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 : </a:t>
            </a: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5376" y="65564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grpSp>
        <p:nvGrpSpPr>
          <p:cNvPr id="5" name="Grouper 4"/>
          <p:cNvGrpSpPr/>
          <p:nvPr/>
        </p:nvGrpSpPr>
        <p:grpSpPr>
          <a:xfrm>
            <a:off x="6786266" y="233914"/>
            <a:ext cx="1444667" cy="882503"/>
            <a:chOff x="6786266" y="233914"/>
            <a:chExt cx="1444667" cy="882503"/>
          </a:xfrm>
        </p:grpSpPr>
        <p:sp>
          <p:nvSpPr>
            <p:cNvPr id="17" name="Rectangle 16"/>
            <p:cNvSpPr/>
            <p:nvPr/>
          </p:nvSpPr>
          <p:spPr>
            <a:xfrm>
              <a:off x="6786266" y="233914"/>
              <a:ext cx="1444667" cy="732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4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Finaliser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le dossier</a:t>
              </a:r>
              <a:endParaRPr lang="fr-FR" dirty="0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7122667" y="962393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grpSp>
        <p:nvGrpSpPr>
          <p:cNvPr id="54" name="Grouper 53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55" name="Forme libre 54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7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1099986" y="1760488"/>
            <a:ext cx="10727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Finaliser le Business Model </a:t>
            </a:r>
            <a:r>
              <a:rPr lang="fr-FR" sz="2000" dirty="0" err="1">
                <a:latin typeface="Arial Narrow" charset="0"/>
                <a:ea typeface="Arial Narrow" charset="0"/>
                <a:cs typeface="Arial Narrow" charset="0"/>
              </a:rPr>
              <a:t>Canvas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fr-FR" sz="20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			et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	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		le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reste du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dossier (tous les éléments postés sur le wiki </a:t>
            </a: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		avec l’identité visuelle de l’équipe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	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			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			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20339" y="2635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Les du Business Model </a:t>
            </a:r>
            <a:r>
              <a:rPr lang="fr-FR" dirty="0" err="1" smtClean="0">
                <a:latin typeface="Arial Narrow" charset="0"/>
                <a:ea typeface="Arial Narrow" charset="0"/>
                <a:cs typeface="Arial Narrow" charset="0"/>
              </a:rPr>
              <a:t>Canvas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b="10480"/>
          <a:stretch/>
        </p:blipFill>
        <p:spPr>
          <a:xfrm>
            <a:off x="1606828" y="1148509"/>
            <a:ext cx="8550845" cy="54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FINALISER LE DOSSIER</a:t>
            </a:r>
            <a:endParaRPr lang="fr-FR" sz="1050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46893" y="376558"/>
            <a:ext cx="2315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Finaliser et poster </a:t>
            </a: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le Business Model Canvas</a:t>
            </a:r>
          </a:p>
          <a:p>
            <a:r>
              <a:rPr lang="fr-FR" sz="1400" dirty="0">
                <a:latin typeface="Arial Narrow" charset="0"/>
                <a:ea typeface="Arial Narrow" charset="0"/>
                <a:cs typeface="Arial Narrow" charset="0"/>
              </a:rPr>
              <a:t>Vérifier et mettre à jour l’ensemble des champs du Wiki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45" y="528071"/>
            <a:ext cx="592110" cy="9448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21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6" name="ZoneTexte 35"/>
          <p:cNvSpPr txBox="1"/>
          <p:nvPr/>
        </p:nvSpPr>
        <p:spPr>
          <a:xfrm>
            <a:off x="4827080" y="1916488"/>
            <a:ext cx="71347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(à déposer sur le wiki):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T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ous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les champs du Wiki (hors communication) doivent être complétés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Identité visuelle de chaque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équipe terminée</a:t>
            </a:r>
          </a:p>
          <a:p>
            <a:pPr lvl="1"/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8230933" y="233913"/>
            <a:ext cx="1444667" cy="883501"/>
            <a:chOff x="8230933" y="233913"/>
            <a:chExt cx="1444667" cy="883501"/>
          </a:xfrm>
        </p:grpSpPr>
        <p:sp>
          <p:nvSpPr>
            <p:cNvPr id="18" name="Rectangle 17"/>
            <p:cNvSpPr/>
            <p:nvPr/>
          </p:nvSpPr>
          <p:spPr>
            <a:xfrm>
              <a:off x="8230933" y="233913"/>
              <a:ext cx="1444667" cy="7322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5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Préparer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 plénière</a:t>
              </a:r>
              <a:endParaRPr lang="fr-FR" dirty="0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8618027" y="963390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grpSp>
        <p:nvGrpSpPr>
          <p:cNvPr id="54" name="Grouper 53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55" name="Forme libre 54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7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214708" y="1760488"/>
            <a:ext cx="1072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réparer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la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séance restitution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de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l'après-midi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avec trois volets : </a:t>
            </a: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-une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vidéo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de 30 ’’ format pitch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 «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3 slides visuel »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support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de la restitution finale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(créneau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maxi de 10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mn)</a:t>
            </a: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 Logo ou totem du projet</a:t>
            </a:r>
            <a:endParaRPr lang="fr-FR" sz="8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	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internet sur quelques éléments de com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Liens sur le pitch vidéo</a:t>
            </a:r>
          </a:p>
          <a:p>
            <a:pPr marL="457200" lvl="1" indent="0">
              <a:buNone/>
            </a:pPr>
            <a:r>
              <a:rPr lang="fr-FR" dirty="0">
                <a:hlinkClick r:id="rId2"/>
              </a:rPr>
              <a:t>http://</a:t>
            </a:r>
            <a:r>
              <a:rPr lang="fr-FR" dirty="0" err="1">
                <a:hlinkClick r:id="rId2"/>
              </a:rPr>
              <a:t>www.my</a:t>
            </a:r>
            <a:r>
              <a:rPr lang="fr-FR" dirty="0">
                <a:hlinkClick r:id="rId2"/>
              </a:rPr>
              <a:t>-business-</a:t>
            </a:r>
            <a:r>
              <a:rPr lang="fr-FR" dirty="0" err="1">
                <a:hlinkClick r:id="rId2"/>
              </a:rPr>
              <a:t>plan.fr</a:t>
            </a:r>
            <a:r>
              <a:rPr lang="fr-FR" dirty="0">
                <a:hlinkClick r:id="rId2"/>
              </a:rPr>
              <a:t>/pitch-</a:t>
            </a:r>
            <a:r>
              <a:rPr lang="fr-FR" dirty="0" err="1">
                <a:hlinkClick r:id="rId2"/>
              </a:rPr>
              <a:t>video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301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PREPARER</a:t>
            </a:r>
          </a:p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LA PLENIERE</a:t>
            </a:r>
            <a:endParaRPr lang="fr-FR" sz="1050" b="1" spc="3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346892" y="228886"/>
            <a:ext cx="2335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r-FR" dirty="0"/>
              <a:t>préparer la restitution de l'après midi avec trois volets : </a:t>
            </a:r>
          </a:p>
          <a:p>
            <a:r>
              <a:rPr lang="fr-FR" dirty="0" smtClean="0"/>
              <a:t>    -une </a:t>
            </a:r>
            <a:r>
              <a:rPr lang="fr-FR" dirty="0"/>
              <a:t>vidéo </a:t>
            </a:r>
            <a:r>
              <a:rPr lang="fr-FR" dirty="0" smtClean="0"/>
              <a:t>de 30’’</a:t>
            </a:r>
            <a:endParaRPr lang="fr-FR" dirty="0"/>
          </a:p>
          <a:p>
            <a:r>
              <a:rPr lang="fr-FR" dirty="0" smtClean="0"/>
              <a:t>    -trois visuels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la </a:t>
            </a:r>
            <a:r>
              <a:rPr lang="fr-FR" dirty="0" smtClean="0"/>
              <a:t>       présentation </a:t>
            </a:r>
            <a:r>
              <a:rPr lang="fr-FR" dirty="0"/>
              <a:t>orale </a:t>
            </a:r>
            <a:endParaRPr lang="fr-FR" dirty="0" smtClean="0"/>
          </a:p>
          <a:p>
            <a:r>
              <a:rPr lang="fr-FR" dirty="0" smtClean="0"/>
              <a:t>    -Logo ou totem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0" y="640324"/>
            <a:ext cx="749739" cy="74973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2096140" y="2021507"/>
            <a:ext cx="2730940" cy="1280171"/>
            <a:chOff x="2468212" y="2294063"/>
            <a:chExt cx="2730940" cy="128017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981" y="2294063"/>
              <a:ext cx="1280171" cy="1280171"/>
            </a:xfrm>
            <a:prstGeom prst="rect">
              <a:avLst/>
            </a:prstGeom>
          </p:spPr>
        </p:pic>
        <p:grpSp>
          <p:nvGrpSpPr>
            <p:cNvPr id="21" name="Groupe 10"/>
            <p:cNvGrpSpPr/>
            <p:nvPr/>
          </p:nvGrpSpPr>
          <p:grpSpPr>
            <a:xfrm rot="5400000">
              <a:off x="3163606" y="2629872"/>
              <a:ext cx="624142" cy="619039"/>
              <a:chOff x="1043608" y="2861408"/>
              <a:chExt cx="499730" cy="49564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1336089" y="3068960"/>
                <a:ext cx="207249" cy="288090"/>
              </a:xfrm>
              <a:custGeom>
                <a:avLst/>
                <a:gdLst>
                  <a:gd name="T0" fmla="*/ 684 w 1369"/>
                  <a:gd name="T1" fmla="*/ 0 h 1903"/>
                  <a:gd name="T2" fmla="*/ 1369 w 1369"/>
                  <a:gd name="T3" fmla="*/ 684 h 1903"/>
                  <a:gd name="T4" fmla="*/ 1178 w 1369"/>
                  <a:gd name="T5" fmla="*/ 876 h 1903"/>
                  <a:gd name="T6" fmla="*/ 821 w 1369"/>
                  <a:gd name="T7" fmla="*/ 519 h 1903"/>
                  <a:gd name="T8" fmla="*/ 821 w 1369"/>
                  <a:gd name="T9" fmla="*/ 1629 h 1903"/>
                  <a:gd name="T10" fmla="*/ 1369 w 1369"/>
                  <a:gd name="T11" fmla="*/ 1629 h 1903"/>
                  <a:gd name="T12" fmla="*/ 1369 w 1369"/>
                  <a:gd name="T13" fmla="*/ 1903 h 1903"/>
                  <a:gd name="T14" fmla="*/ 548 w 1369"/>
                  <a:gd name="T15" fmla="*/ 1903 h 1903"/>
                  <a:gd name="T16" fmla="*/ 548 w 1369"/>
                  <a:gd name="T17" fmla="*/ 519 h 1903"/>
                  <a:gd name="T18" fmla="*/ 191 w 1369"/>
                  <a:gd name="T19" fmla="*/ 876 h 1903"/>
                  <a:gd name="T20" fmla="*/ 0 w 1369"/>
                  <a:gd name="T21" fmla="*/ 684 h 1903"/>
                  <a:gd name="T22" fmla="*/ 684 w 1369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9" h="1903">
                    <a:moveTo>
                      <a:pt x="684" y="0"/>
                    </a:moveTo>
                    <a:lnTo>
                      <a:pt x="1369" y="684"/>
                    </a:lnTo>
                    <a:lnTo>
                      <a:pt x="1178" y="876"/>
                    </a:lnTo>
                    <a:lnTo>
                      <a:pt x="821" y="519"/>
                    </a:lnTo>
                    <a:lnTo>
                      <a:pt x="821" y="1629"/>
                    </a:lnTo>
                    <a:lnTo>
                      <a:pt x="1369" y="1629"/>
                    </a:lnTo>
                    <a:lnTo>
                      <a:pt x="1369" y="1903"/>
                    </a:lnTo>
                    <a:lnTo>
                      <a:pt x="548" y="1903"/>
                    </a:lnTo>
                    <a:lnTo>
                      <a:pt x="548" y="519"/>
                    </a:lnTo>
                    <a:lnTo>
                      <a:pt x="191" y="876"/>
                    </a:lnTo>
                    <a:lnTo>
                      <a:pt x="0" y="684"/>
                    </a:lnTo>
                    <a:lnTo>
                      <a:pt x="6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1043608" y="3068960"/>
                <a:ext cx="209520" cy="288090"/>
              </a:xfrm>
              <a:custGeom>
                <a:avLst/>
                <a:gdLst>
                  <a:gd name="T0" fmla="*/ 698 w 1384"/>
                  <a:gd name="T1" fmla="*/ 0 h 1903"/>
                  <a:gd name="T2" fmla="*/ 1384 w 1384"/>
                  <a:gd name="T3" fmla="*/ 684 h 1903"/>
                  <a:gd name="T4" fmla="*/ 1191 w 1384"/>
                  <a:gd name="T5" fmla="*/ 876 h 1903"/>
                  <a:gd name="T6" fmla="*/ 821 w 1384"/>
                  <a:gd name="T7" fmla="*/ 505 h 1903"/>
                  <a:gd name="T8" fmla="*/ 821 w 1384"/>
                  <a:gd name="T9" fmla="*/ 1903 h 1903"/>
                  <a:gd name="T10" fmla="*/ 0 w 1384"/>
                  <a:gd name="T11" fmla="*/ 1903 h 1903"/>
                  <a:gd name="T12" fmla="*/ 0 w 1384"/>
                  <a:gd name="T13" fmla="*/ 1629 h 1903"/>
                  <a:gd name="T14" fmla="*/ 548 w 1384"/>
                  <a:gd name="T15" fmla="*/ 1629 h 1903"/>
                  <a:gd name="T16" fmla="*/ 548 w 1384"/>
                  <a:gd name="T17" fmla="*/ 519 h 1903"/>
                  <a:gd name="T18" fmla="*/ 191 w 1384"/>
                  <a:gd name="T19" fmla="*/ 862 h 1903"/>
                  <a:gd name="T20" fmla="*/ 0 w 1384"/>
                  <a:gd name="T21" fmla="*/ 671 h 1903"/>
                  <a:gd name="T22" fmla="*/ 698 w 1384"/>
                  <a:gd name="T23" fmla="*/ 0 h 1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4" h="1903">
                    <a:moveTo>
                      <a:pt x="698" y="0"/>
                    </a:moveTo>
                    <a:lnTo>
                      <a:pt x="1384" y="684"/>
                    </a:lnTo>
                    <a:lnTo>
                      <a:pt x="1191" y="876"/>
                    </a:lnTo>
                    <a:lnTo>
                      <a:pt x="821" y="505"/>
                    </a:lnTo>
                    <a:lnTo>
                      <a:pt x="821" y="1903"/>
                    </a:lnTo>
                    <a:lnTo>
                      <a:pt x="0" y="1903"/>
                    </a:lnTo>
                    <a:lnTo>
                      <a:pt x="0" y="1629"/>
                    </a:lnTo>
                    <a:lnTo>
                      <a:pt x="548" y="1629"/>
                    </a:lnTo>
                    <a:lnTo>
                      <a:pt x="548" y="519"/>
                    </a:lnTo>
                    <a:lnTo>
                      <a:pt x="191" y="862"/>
                    </a:lnTo>
                    <a:lnTo>
                      <a:pt x="0" y="671"/>
                    </a:lnTo>
                    <a:lnTo>
                      <a:pt x="6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1188789" y="2861408"/>
                <a:ext cx="207249" cy="495642"/>
              </a:xfrm>
              <a:custGeom>
                <a:avLst/>
                <a:gdLst>
                  <a:gd name="T0" fmla="*/ 685 w 1369"/>
                  <a:gd name="T1" fmla="*/ 0 h 3274"/>
                  <a:gd name="T2" fmla="*/ 1369 w 1369"/>
                  <a:gd name="T3" fmla="*/ 685 h 3274"/>
                  <a:gd name="T4" fmla="*/ 1178 w 1369"/>
                  <a:gd name="T5" fmla="*/ 891 h 3274"/>
                  <a:gd name="T6" fmla="*/ 821 w 1369"/>
                  <a:gd name="T7" fmla="*/ 535 h 3274"/>
                  <a:gd name="T8" fmla="*/ 821 w 1369"/>
                  <a:gd name="T9" fmla="*/ 3274 h 3274"/>
                  <a:gd name="T10" fmla="*/ 548 w 1369"/>
                  <a:gd name="T11" fmla="*/ 3274 h 3274"/>
                  <a:gd name="T12" fmla="*/ 548 w 1369"/>
                  <a:gd name="T13" fmla="*/ 521 h 3274"/>
                  <a:gd name="T14" fmla="*/ 191 w 1369"/>
                  <a:gd name="T15" fmla="*/ 877 h 3274"/>
                  <a:gd name="T16" fmla="*/ 0 w 1369"/>
                  <a:gd name="T17" fmla="*/ 685 h 3274"/>
                  <a:gd name="T18" fmla="*/ 685 w 1369"/>
                  <a:gd name="T1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9" h="3274">
                    <a:moveTo>
                      <a:pt x="685" y="0"/>
                    </a:moveTo>
                    <a:lnTo>
                      <a:pt x="1369" y="685"/>
                    </a:lnTo>
                    <a:lnTo>
                      <a:pt x="1178" y="891"/>
                    </a:lnTo>
                    <a:lnTo>
                      <a:pt x="821" y="535"/>
                    </a:lnTo>
                    <a:lnTo>
                      <a:pt x="821" y="3274"/>
                    </a:lnTo>
                    <a:lnTo>
                      <a:pt x="548" y="3274"/>
                    </a:lnTo>
                    <a:lnTo>
                      <a:pt x="548" y="521"/>
                    </a:lnTo>
                    <a:lnTo>
                      <a:pt x="191" y="877"/>
                    </a:lnTo>
                    <a:lnTo>
                      <a:pt x="0" y="685"/>
                    </a:lnTo>
                    <a:lnTo>
                      <a:pt x="6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>
              <a:off x="2468212" y="2660652"/>
              <a:ext cx="539610" cy="663929"/>
              <a:chOff x="1583" y="566"/>
              <a:chExt cx="2587" cy="318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6"/>
              <p:cNvSpPr>
                <a:spLocks noEditPoints="1"/>
              </p:cNvSpPr>
              <p:nvPr/>
            </p:nvSpPr>
            <p:spPr bwMode="auto">
              <a:xfrm>
                <a:off x="1583" y="566"/>
                <a:ext cx="2587" cy="3183"/>
              </a:xfrm>
              <a:custGeom>
                <a:avLst/>
                <a:gdLst>
                  <a:gd name="T0" fmla="*/ 441 w 5174"/>
                  <a:gd name="T1" fmla="*/ 1873 h 6366"/>
                  <a:gd name="T2" fmla="*/ 426 w 5174"/>
                  <a:gd name="T3" fmla="*/ 5873 h 6366"/>
                  <a:gd name="T4" fmla="*/ 526 w 5174"/>
                  <a:gd name="T5" fmla="*/ 5947 h 6366"/>
                  <a:gd name="T6" fmla="*/ 3324 w 5174"/>
                  <a:gd name="T7" fmla="*/ 5902 h 6366"/>
                  <a:gd name="T8" fmla="*/ 3340 w 5174"/>
                  <a:gd name="T9" fmla="*/ 1902 h 6366"/>
                  <a:gd name="T10" fmla="*/ 3239 w 5174"/>
                  <a:gd name="T11" fmla="*/ 1829 h 6366"/>
                  <a:gd name="T12" fmla="*/ 1167 w 5174"/>
                  <a:gd name="T13" fmla="*/ 1144 h 6366"/>
                  <a:gd name="T14" fmla="*/ 1124 w 5174"/>
                  <a:gd name="T15" fmla="*/ 1409 h 6366"/>
                  <a:gd name="T16" fmla="*/ 3462 w 5174"/>
                  <a:gd name="T17" fmla="*/ 1459 h 6366"/>
                  <a:gd name="T18" fmla="*/ 3681 w 5174"/>
                  <a:gd name="T19" fmla="*/ 1649 h 6366"/>
                  <a:gd name="T20" fmla="*/ 3766 w 5174"/>
                  <a:gd name="T21" fmla="*/ 1935 h 6366"/>
                  <a:gd name="T22" fmla="*/ 4006 w 5174"/>
                  <a:gd name="T23" fmla="*/ 5221 h 6366"/>
                  <a:gd name="T24" fmla="*/ 4050 w 5174"/>
                  <a:gd name="T25" fmla="*/ 1231 h 6366"/>
                  <a:gd name="T26" fmla="*/ 3977 w 5174"/>
                  <a:gd name="T27" fmla="*/ 1130 h 6366"/>
                  <a:gd name="T28" fmla="*/ 1902 w 5174"/>
                  <a:gd name="T29" fmla="*/ 426 h 6366"/>
                  <a:gd name="T30" fmla="*/ 1829 w 5174"/>
                  <a:gd name="T31" fmla="*/ 526 h 6366"/>
                  <a:gd name="T32" fmla="*/ 4097 w 5174"/>
                  <a:gd name="T33" fmla="*/ 727 h 6366"/>
                  <a:gd name="T34" fmla="*/ 4340 w 5174"/>
                  <a:gd name="T35" fmla="*/ 886 h 6366"/>
                  <a:gd name="T36" fmla="*/ 4464 w 5174"/>
                  <a:gd name="T37" fmla="*/ 1153 h 6366"/>
                  <a:gd name="T38" fmla="*/ 4683 w 5174"/>
                  <a:gd name="T39" fmla="*/ 4532 h 6366"/>
                  <a:gd name="T40" fmla="*/ 4754 w 5174"/>
                  <a:gd name="T41" fmla="*/ 4431 h 6366"/>
                  <a:gd name="T42" fmla="*/ 4712 w 5174"/>
                  <a:gd name="T43" fmla="*/ 439 h 6366"/>
                  <a:gd name="T44" fmla="*/ 1935 w 5174"/>
                  <a:gd name="T45" fmla="*/ 0 h 6366"/>
                  <a:gd name="T46" fmla="*/ 4871 w 5174"/>
                  <a:gd name="T47" fmla="*/ 48 h 6366"/>
                  <a:gd name="T48" fmla="*/ 5089 w 5174"/>
                  <a:gd name="T49" fmla="*/ 240 h 6366"/>
                  <a:gd name="T50" fmla="*/ 5174 w 5174"/>
                  <a:gd name="T51" fmla="*/ 526 h 6366"/>
                  <a:gd name="T52" fmla="*/ 5126 w 5174"/>
                  <a:gd name="T53" fmla="*/ 4652 h 6366"/>
                  <a:gd name="T54" fmla="*/ 4934 w 5174"/>
                  <a:gd name="T55" fmla="*/ 4873 h 6366"/>
                  <a:gd name="T56" fmla="*/ 4648 w 5174"/>
                  <a:gd name="T57" fmla="*/ 4958 h 6366"/>
                  <a:gd name="T58" fmla="*/ 4447 w 5174"/>
                  <a:gd name="T59" fmla="*/ 5287 h 6366"/>
                  <a:gd name="T60" fmla="*/ 4288 w 5174"/>
                  <a:gd name="T61" fmla="*/ 5532 h 6366"/>
                  <a:gd name="T62" fmla="*/ 4021 w 5174"/>
                  <a:gd name="T63" fmla="*/ 5656 h 6366"/>
                  <a:gd name="T64" fmla="*/ 3760 w 5174"/>
                  <a:gd name="T65" fmla="*/ 5918 h 6366"/>
                  <a:gd name="T66" fmla="*/ 3636 w 5174"/>
                  <a:gd name="T67" fmla="*/ 6185 h 6366"/>
                  <a:gd name="T68" fmla="*/ 3390 w 5174"/>
                  <a:gd name="T69" fmla="*/ 6343 h 6366"/>
                  <a:gd name="T70" fmla="*/ 449 w 5174"/>
                  <a:gd name="T71" fmla="*/ 6361 h 6366"/>
                  <a:gd name="T72" fmla="*/ 182 w 5174"/>
                  <a:gd name="T73" fmla="*/ 6237 h 6366"/>
                  <a:gd name="T74" fmla="*/ 23 w 5174"/>
                  <a:gd name="T75" fmla="*/ 5991 h 6366"/>
                  <a:gd name="T76" fmla="*/ 6 w 5174"/>
                  <a:gd name="T77" fmla="*/ 1858 h 6366"/>
                  <a:gd name="T78" fmla="*/ 130 w 5174"/>
                  <a:gd name="T79" fmla="*/ 1591 h 6366"/>
                  <a:gd name="T80" fmla="*/ 374 w 5174"/>
                  <a:gd name="T81" fmla="*/ 1432 h 6366"/>
                  <a:gd name="T82" fmla="*/ 704 w 5174"/>
                  <a:gd name="T83" fmla="*/ 1231 h 6366"/>
                  <a:gd name="T84" fmla="*/ 790 w 5174"/>
                  <a:gd name="T85" fmla="*/ 944 h 6366"/>
                  <a:gd name="T86" fmla="*/ 1008 w 5174"/>
                  <a:gd name="T87" fmla="*/ 753 h 6366"/>
                  <a:gd name="T88" fmla="*/ 1409 w 5174"/>
                  <a:gd name="T89" fmla="*/ 704 h 6366"/>
                  <a:gd name="T90" fmla="*/ 1459 w 5174"/>
                  <a:gd name="T91" fmla="*/ 304 h 6366"/>
                  <a:gd name="T92" fmla="*/ 1649 w 5174"/>
                  <a:gd name="T93" fmla="*/ 85 h 6366"/>
                  <a:gd name="T94" fmla="*/ 1935 w 5174"/>
                  <a:gd name="T95" fmla="*/ 0 h 6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174" h="6366">
                    <a:moveTo>
                      <a:pt x="526" y="1829"/>
                    </a:moveTo>
                    <a:lnTo>
                      <a:pt x="494" y="1834"/>
                    </a:lnTo>
                    <a:lnTo>
                      <a:pt x="463" y="1850"/>
                    </a:lnTo>
                    <a:lnTo>
                      <a:pt x="441" y="1873"/>
                    </a:lnTo>
                    <a:lnTo>
                      <a:pt x="426" y="1902"/>
                    </a:lnTo>
                    <a:lnTo>
                      <a:pt x="420" y="1935"/>
                    </a:lnTo>
                    <a:lnTo>
                      <a:pt x="420" y="5840"/>
                    </a:lnTo>
                    <a:lnTo>
                      <a:pt x="426" y="5873"/>
                    </a:lnTo>
                    <a:lnTo>
                      <a:pt x="441" y="5902"/>
                    </a:lnTo>
                    <a:lnTo>
                      <a:pt x="463" y="5925"/>
                    </a:lnTo>
                    <a:lnTo>
                      <a:pt x="494" y="5941"/>
                    </a:lnTo>
                    <a:lnTo>
                      <a:pt x="526" y="5947"/>
                    </a:lnTo>
                    <a:lnTo>
                      <a:pt x="3239" y="5947"/>
                    </a:lnTo>
                    <a:lnTo>
                      <a:pt x="3272" y="5941"/>
                    </a:lnTo>
                    <a:lnTo>
                      <a:pt x="3301" y="5925"/>
                    </a:lnTo>
                    <a:lnTo>
                      <a:pt x="3324" y="5902"/>
                    </a:lnTo>
                    <a:lnTo>
                      <a:pt x="3340" y="5873"/>
                    </a:lnTo>
                    <a:lnTo>
                      <a:pt x="3346" y="5840"/>
                    </a:lnTo>
                    <a:lnTo>
                      <a:pt x="3346" y="1935"/>
                    </a:lnTo>
                    <a:lnTo>
                      <a:pt x="3340" y="1902"/>
                    </a:lnTo>
                    <a:lnTo>
                      <a:pt x="3324" y="1873"/>
                    </a:lnTo>
                    <a:lnTo>
                      <a:pt x="3301" y="1850"/>
                    </a:lnTo>
                    <a:lnTo>
                      <a:pt x="3272" y="1834"/>
                    </a:lnTo>
                    <a:lnTo>
                      <a:pt x="3239" y="1829"/>
                    </a:lnTo>
                    <a:lnTo>
                      <a:pt x="526" y="1829"/>
                    </a:lnTo>
                    <a:close/>
                    <a:moveTo>
                      <a:pt x="1231" y="1124"/>
                    </a:moveTo>
                    <a:lnTo>
                      <a:pt x="1198" y="1130"/>
                    </a:lnTo>
                    <a:lnTo>
                      <a:pt x="1167" y="1144"/>
                    </a:lnTo>
                    <a:lnTo>
                      <a:pt x="1146" y="1167"/>
                    </a:lnTo>
                    <a:lnTo>
                      <a:pt x="1130" y="1196"/>
                    </a:lnTo>
                    <a:lnTo>
                      <a:pt x="1124" y="1231"/>
                    </a:lnTo>
                    <a:lnTo>
                      <a:pt x="1124" y="1409"/>
                    </a:lnTo>
                    <a:lnTo>
                      <a:pt x="3239" y="1409"/>
                    </a:lnTo>
                    <a:lnTo>
                      <a:pt x="3317" y="1414"/>
                    </a:lnTo>
                    <a:lnTo>
                      <a:pt x="3390" y="1432"/>
                    </a:lnTo>
                    <a:lnTo>
                      <a:pt x="3462" y="1459"/>
                    </a:lnTo>
                    <a:lnTo>
                      <a:pt x="3526" y="1494"/>
                    </a:lnTo>
                    <a:lnTo>
                      <a:pt x="3584" y="1538"/>
                    </a:lnTo>
                    <a:lnTo>
                      <a:pt x="3636" y="1591"/>
                    </a:lnTo>
                    <a:lnTo>
                      <a:pt x="3681" y="1649"/>
                    </a:lnTo>
                    <a:lnTo>
                      <a:pt x="3715" y="1714"/>
                    </a:lnTo>
                    <a:lnTo>
                      <a:pt x="3742" y="1784"/>
                    </a:lnTo>
                    <a:lnTo>
                      <a:pt x="3760" y="1858"/>
                    </a:lnTo>
                    <a:lnTo>
                      <a:pt x="3766" y="1935"/>
                    </a:lnTo>
                    <a:lnTo>
                      <a:pt x="3766" y="5242"/>
                    </a:lnTo>
                    <a:lnTo>
                      <a:pt x="3944" y="5242"/>
                    </a:lnTo>
                    <a:lnTo>
                      <a:pt x="3977" y="5236"/>
                    </a:lnTo>
                    <a:lnTo>
                      <a:pt x="4006" y="5221"/>
                    </a:lnTo>
                    <a:lnTo>
                      <a:pt x="4029" y="5198"/>
                    </a:lnTo>
                    <a:lnTo>
                      <a:pt x="4044" y="5169"/>
                    </a:lnTo>
                    <a:lnTo>
                      <a:pt x="4050" y="5136"/>
                    </a:lnTo>
                    <a:lnTo>
                      <a:pt x="4050" y="1231"/>
                    </a:lnTo>
                    <a:lnTo>
                      <a:pt x="4044" y="1196"/>
                    </a:lnTo>
                    <a:lnTo>
                      <a:pt x="4029" y="1167"/>
                    </a:lnTo>
                    <a:lnTo>
                      <a:pt x="4006" y="1144"/>
                    </a:lnTo>
                    <a:lnTo>
                      <a:pt x="3977" y="1130"/>
                    </a:lnTo>
                    <a:lnTo>
                      <a:pt x="3944" y="1124"/>
                    </a:lnTo>
                    <a:lnTo>
                      <a:pt x="1231" y="1124"/>
                    </a:lnTo>
                    <a:close/>
                    <a:moveTo>
                      <a:pt x="1935" y="420"/>
                    </a:moveTo>
                    <a:lnTo>
                      <a:pt x="1902" y="426"/>
                    </a:lnTo>
                    <a:lnTo>
                      <a:pt x="1873" y="439"/>
                    </a:lnTo>
                    <a:lnTo>
                      <a:pt x="1850" y="462"/>
                    </a:lnTo>
                    <a:lnTo>
                      <a:pt x="1834" y="491"/>
                    </a:lnTo>
                    <a:lnTo>
                      <a:pt x="1829" y="526"/>
                    </a:lnTo>
                    <a:lnTo>
                      <a:pt x="1829" y="704"/>
                    </a:lnTo>
                    <a:lnTo>
                      <a:pt x="3944" y="704"/>
                    </a:lnTo>
                    <a:lnTo>
                      <a:pt x="4021" y="710"/>
                    </a:lnTo>
                    <a:lnTo>
                      <a:pt x="4097" y="727"/>
                    </a:lnTo>
                    <a:lnTo>
                      <a:pt x="4166" y="753"/>
                    </a:lnTo>
                    <a:lnTo>
                      <a:pt x="4230" y="789"/>
                    </a:lnTo>
                    <a:lnTo>
                      <a:pt x="4288" y="834"/>
                    </a:lnTo>
                    <a:lnTo>
                      <a:pt x="4340" y="886"/>
                    </a:lnTo>
                    <a:lnTo>
                      <a:pt x="4385" y="944"/>
                    </a:lnTo>
                    <a:lnTo>
                      <a:pt x="4422" y="1008"/>
                    </a:lnTo>
                    <a:lnTo>
                      <a:pt x="4447" y="1078"/>
                    </a:lnTo>
                    <a:lnTo>
                      <a:pt x="4464" y="1153"/>
                    </a:lnTo>
                    <a:lnTo>
                      <a:pt x="4470" y="1231"/>
                    </a:lnTo>
                    <a:lnTo>
                      <a:pt x="4470" y="4538"/>
                    </a:lnTo>
                    <a:lnTo>
                      <a:pt x="4648" y="4538"/>
                    </a:lnTo>
                    <a:lnTo>
                      <a:pt x="4683" y="4532"/>
                    </a:lnTo>
                    <a:lnTo>
                      <a:pt x="4712" y="4516"/>
                    </a:lnTo>
                    <a:lnTo>
                      <a:pt x="4733" y="4493"/>
                    </a:lnTo>
                    <a:lnTo>
                      <a:pt x="4749" y="4464"/>
                    </a:lnTo>
                    <a:lnTo>
                      <a:pt x="4754" y="4431"/>
                    </a:lnTo>
                    <a:lnTo>
                      <a:pt x="4754" y="526"/>
                    </a:lnTo>
                    <a:lnTo>
                      <a:pt x="4749" y="491"/>
                    </a:lnTo>
                    <a:lnTo>
                      <a:pt x="4733" y="462"/>
                    </a:lnTo>
                    <a:lnTo>
                      <a:pt x="4712" y="439"/>
                    </a:lnTo>
                    <a:lnTo>
                      <a:pt x="4683" y="426"/>
                    </a:lnTo>
                    <a:lnTo>
                      <a:pt x="4648" y="420"/>
                    </a:lnTo>
                    <a:lnTo>
                      <a:pt x="1935" y="420"/>
                    </a:lnTo>
                    <a:close/>
                    <a:moveTo>
                      <a:pt x="1935" y="0"/>
                    </a:moveTo>
                    <a:lnTo>
                      <a:pt x="4648" y="0"/>
                    </a:lnTo>
                    <a:lnTo>
                      <a:pt x="4725" y="6"/>
                    </a:lnTo>
                    <a:lnTo>
                      <a:pt x="4801" y="23"/>
                    </a:lnTo>
                    <a:lnTo>
                      <a:pt x="4871" y="48"/>
                    </a:lnTo>
                    <a:lnTo>
                      <a:pt x="4934" y="85"/>
                    </a:lnTo>
                    <a:lnTo>
                      <a:pt x="4992" y="130"/>
                    </a:lnTo>
                    <a:lnTo>
                      <a:pt x="5045" y="182"/>
                    </a:lnTo>
                    <a:lnTo>
                      <a:pt x="5089" y="240"/>
                    </a:lnTo>
                    <a:lnTo>
                      <a:pt x="5126" y="304"/>
                    </a:lnTo>
                    <a:lnTo>
                      <a:pt x="5151" y="373"/>
                    </a:lnTo>
                    <a:lnTo>
                      <a:pt x="5169" y="449"/>
                    </a:lnTo>
                    <a:lnTo>
                      <a:pt x="5174" y="526"/>
                    </a:lnTo>
                    <a:lnTo>
                      <a:pt x="5174" y="4431"/>
                    </a:lnTo>
                    <a:lnTo>
                      <a:pt x="5169" y="4509"/>
                    </a:lnTo>
                    <a:lnTo>
                      <a:pt x="5151" y="4582"/>
                    </a:lnTo>
                    <a:lnTo>
                      <a:pt x="5126" y="4652"/>
                    </a:lnTo>
                    <a:lnTo>
                      <a:pt x="5089" y="4718"/>
                    </a:lnTo>
                    <a:lnTo>
                      <a:pt x="5045" y="4776"/>
                    </a:lnTo>
                    <a:lnTo>
                      <a:pt x="4992" y="4828"/>
                    </a:lnTo>
                    <a:lnTo>
                      <a:pt x="4934" y="4873"/>
                    </a:lnTo>
                    <a:lnTo>
                      <a:pt x="4871" y="4907"/>
                    </a:lnTo>
                    <a:lnTo>
                      <a:pt x="4801" y="4934"/>
                    </a:lnTo>
                    <a:lnTo>
                      <a:pt x="4725" y="4952"/>
                    </a:lnTo>
                    <a:lnTo>
                      <a:pt x="4648" y="4958"/>
                    </a:lnTo>
                    <a:lnTo>
                      <a:pt x="4470" y="4958"/>
                    </a:lnTo>
                    <a:lnTo>
                      <a:pt x="4470" y="5136"/>
                    </a:lnTo>
                    <a:lnTo>
                      <a:pt x="4464" y="5213"/>
                    </a:lnTo>
                    <a:lnTo>
                      <a:pt x="4447" y="5287"/>
                    </a:lnTo>
                    <a:lnTo>
                      <a:pt x="4422" y="5356"/>
                    </a:lnTo>
                    <a:lnTo>
                      <a:pt x="4385" y="5422"/>
                    </a:lnTo>
                    <a:lnTo>
                      <a:pt x="4340" y="5480"/>
                    </a:lnTo>
                    <a:lnTo>
                      <a:pt x="4288" y="5532"/>
                    </a:lnTo>
                    <a:lnTo>
                      <a:pt x="4230" y="5577"/>
                    </a:lnTo>
                    <a:lnTo>
                      <a:pt x="4166" y="5612"/>
                    </a:lnTo>
                    <a:lnTo>
                      <a:pt x="4097" y="5639"/>
                    </a:lnTo>
                    <a:lnTo>
                      <a:pt x="4021" y="5656"/>
                    </a:lnTo>
                    <a:lnTo>
                      <a:pt x="3944" y="5662"/>
                    </a:lnTo>
                    <a:lnTo>
                      <a:pt x="3766" y="5662"/>
                    </a:lnTo>
                    <a:lnTo>
                      <a:pt x="3766" y="5840"/>
                    </a:lnTo>
                    <a:lnTo>
                      <a:pt x="3760" y="5918"/>
                    </a:lnTo>
                    <a:lnTo>
                      <a:pt x="3742" y="5991"/>
                    </a:lnTo>
                    <a:lnTo>
                      <a:pt x="3715" y="6063"/>
                    </a:lnTo>
                    <a:lnTo>
                      <a:pt x="3681" y="6126"/>
                    </a:lnTo>
                    <a:lnTo>
                      <a:pt x="3636" y="6185"/>
                    </a:lnTo>
                    <a:lnTo>
                      <a:pt x="3584" y="6237"/>
                    </a:lnTo>
                    <a:lnTo>
                      <a:pt x="3526" y="6281"/>
                    </a:lnTo>
                    <a:lnTo>
                      <a:pt x="3462" y="6316"/>
                    </a:lnTo>
                    <a:lnTo>
                      <a:pt x="3390" y="6343"/>
                    </a:lnTo>
                    <a:lnTo>
                      <a:pt x="3317" y="6361"/>
                    </a:lnTo>
                    <a:lnTo>
                      <a:pt x="3239" y="6366"/>
                    </a:lnTo>
                    <a:lnTo>
                      <a:pt x="526" y="6366"/>
                    </a:lnTo>
                    <a:lnTo>
                      <a:pt x="449" y="6361"/>
                    </a:lnTo>
                    <a:lnTo>
                      <a:pt x="374" y="6343"/>
                    </a:lnTo>
                    <a:lnTo>
                      <a:pt x="304" y="6316"/>
                    </a:lnTo>
                    <a:lnTo>
                      <a:pt x="240" y="6281"/>
                    </a:lnTo>
                    <a:lnTo>
                      <a:pt x="182" y="6237"/>
                    </a:lnTo>
                    <a:lnTo>
                      <a:pt x="130" y="6185"/>
                    </a:lnTo>
                    <a:lnTo>
                      <a:pt x="85" y="6126"/>
                    </a:lnTo>
                    <a:lnTo>
                      <a:pt x="48" y="6063"/>
                    </a:lnTo>
                    <a:lnTo>
                      <a:pt x="23" y="5991"/>
                    </a:lnTo>
                    <a:lnTo>
                      <a:pt x="6" y="5918"/>
                    </a:lnTo>
                    <a:lnTo>
                      <a:pt x="0" y="5840"/>
                    </a:lnTo>
                    <a:lnTo>
                      <a:pt x="0" y="1935"/>
                    </a:lnTo>
                    <a:lnTo>
                      <a:pt x="6" y="1858"/>
                    </a:lnTo>
                    <a:lnTo>
                      <a:pt x="23" y="1784"/>
                    </a:lnTo>
                    <a:lnTo>
                      <a:pt x="48" y="1714"/>
                    </a:lnTo>
                    <a:lnTo>
                      <a:pt x="85" y="1649"/>
                    </a:lnTo>
                    <a:lnTo>
                      <a:pt x="130" y="1591"/>
                    </a:lnTo>
                    <a:lnTo>
                      <a:pt x="182" y="1538"/>
                    </a:lnTo>
                    <a:lnTo>
                      <a:pt x="240" y="1494"/>
                    </a:lnTo>
                    <a:lnTo>
                      <a:pt x="304" y="1459"/>
                    </a:lnTo>
                    <a:lnTo>
                      <a:pt x="374" y="1432"/>
                    </a:lnTo>
                    <a:lnTo>
                      <a:pt x="449" y="1414"/>
                    </a:lnTo>
                    <a:lnTo>
                      <a:pt x="526" y="1409"/>
                    </a:lnTo>
                    <a:lnTo>
                      <a:pt x="704" y="1409"/>
                    </a:lnTo>
                    <a:lnTo>
                      <a:pt x="704" y="1231"/>
                    </a:lnTo>
                    <a:lnTo>
                      <a:pt x="710" y="1153"/>
                    </a:lnTo>
                    <a:lnTo>
                      <a:pt x="728" y="1078"/>
                    </a:lnTo>
                    <a:lnTo>
                      <a:pt x="753" y="1008"/>
                    </a:lnTo>
                    <a:lnTo>
                      <a:pt x="790" y="944"/>
                    </a:lnTo>
                    <a:lnTo>
                      <a:pt x="834" y="886"/>
                    </a:lnTo>
                    <a:lnTo>
                      <a:pt x="886" y="834"/>
                    </a:lnTo>
                    <a:lnTo>
                      <a:pt x="944" y="789"/>
                    </a:lnTo>
                    <a:lnTo>
                      <a:pt x="1008" y="753"/>
                    </a:lnTo>
                    <a:lnTo>
                      <a:pt x="1078" y="727"/>
                    </a:lnTo>
                    <a:lnTo>
                      <a:pt x="1153" y="710"/>
                    </a:lnTo>
                    <a:lnTo>
                      <a:pt x="1231" y="704"/>
                    </a:lnTo>
                    <a:lnTo>
                      <a:pt x="1409" y="704"/>
                    </a:lnTo>
                    <a:lnTo>
                      <a:pt x="1409" y="526"/>
                    </a:lnTo>
                    <a:lnTo>
                      <a:pt x="1415" y="449"/>
                    </a:lnTo>
                    <a:lnTo>
                      <a:pt x="1432" y="373"/>
                    </a:lnTo>
                    <a:lnTo>
                      <a:pt x="1459" y="304"/>
                    </a:lnTo>
                    <a:lnTo>
                      <a:pt x="1494" y="240"/>
                    </a:lnTo>
                    <a:lnTo>
                      <a:pt x="1538" y="182"/>
                    </a:lnTo>
                    <a:lnTo>
                      <a:pt x="1591" y="130"/>
                    </a:lnTo>
                    <a:lnTo>
                      <a:pt x="1649" y="85"/>
                    </a:lnTo>
                    <a:lnTo>
                      <a:pt x="1715" y="48"/>
                    </a:lnTo>
                    <a:lnTo>
                      <a:pt x="1784" y="23"/>
                    </a:lnTo>
                    <a:lnTo>
                      <a:pt x="1858" y="6"/>
                    </a:lnTo>
                    <a:lnTo>
                      <a:pt x="19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2063" y="1818"/>
                <a:ext cx="756" cy="210"/>
              </a:xfrm>
              <a:custGeom>
                <a:avLst/>
                <a:gdLst>
                  <a:gd name="T0" fmla="*/ 209 w 1511"/>
                  <a:gd name="T1" fmla="*/ 0 h 420"/>
                  <a:gd name="T2" fmla="*/ 1300 w 1511"/>
                  <a:gd name="T3" fmla="*/ 0 h 420"/>
                  <a:gd name="T4" fmla="*/ 1349 w 1511"/>
                  <a:gd name="T5" fmla="*/ 6 h 420"/>
                  <a:gd name="T6" fmla="*/ 1393 w 1511"/>
                  <a:gd name="T7" fmla="*/ 21 h 420"/>
                  <a:gd name="T8" fmla="*/ 1432 w 1511"/>
                  <a:gd name="T9" fmla="*/ 46 h 420"/>
                  <a:gd name="T10" fmla="*/ 1465 w 1511"/>
                  <a:gd name="T11" fmla="*/ 79 h 420"/>
                  <a:gd name="T12" fmla="*/ 1490 w 1511"/>
                  <a:gd name="T13" fmla="*/ 118 h 420"/>
                  <a:gd name="T14" fmla="*/ 1505 w 1511"/>
                  <a:gd name="T15" fmla="*/ 162 h 420"/>
                  <a:gd name="T16" fmla="*/ 1511 w 1511"/>
                  <a:gd name="T17" fmla="*/ 211 h 420"/>
                  <a:gd name="T18" fmla="*/ 1505 w 1511"/>
                  <a:gd name="T19" fmla="*/ 259 h 420"/>
                  <a:gd name="T20" fmla="*/ 1490 w 1511"/>
                  <a:gd name="T21" fmla="*/ 304 h 420"/>
                  <a:gd name="T22" fmla="*/ 1465 w 1511"/>
                  <a:gd name="T23" fmla="*/ 342 h 420"/>
                  <a:gd name="T24" fmla="*/ 1432 w 1511"/>
                  <a:gd name="T25" fmla="*/ 373 h 420"/>
                  <a:gd name="T26" fmla="*/ 1393 w 1511"/>
                  <a:gd name="T27" fmla="*/ 399 h 420"/>
                  <a:gd name="T28" fmla="*/ 1349 w 1511"/>
                  <a:gd name="T29" fmla="*/ 414 h 420"/>
                  <a:gd name="T30" fmla="*/ 1300 w 1511"/>
                  <a:gd name="T31" fmla="*/ 420 h 420"/>
                  <a:gd name="T32" fmla="*/ 209 w 1511"/>
                  <a:gd name="T33" fmla="*/ 420 h 420"/>
                  <a:gd name="T34" fmla="*/ 160 w 1511"/>
                  <a:gd name="T35" fmla="*/ 414 h 420"/>
                  <a:gd name="T36" fmla="*/ 118 w 1511"/>
                  <a:gd name="T37" fmla="*/ 399 h 420"/>
                  <a:gd name="T38" fmla="*/ 77 w 1511"/>
                  <a:gd name="T39" fmla="*/ 373 h 420"/>
                  <a:gd name="T40" fmla="*/ 46 w 1511"/>
                  <a:gd name="T41" fmla="*/ 342 h 420"/>
                  <a:gd name="T42" fmla="*/ 21 w 1511"/>
                  <a:gd name="T43" fmla="*/ 304 h 420"/>
                  <a:gd name="T44" fmla="*/ 6 w 1511"/>
                  <a:gd name="T45" fmla="*/ 259 h 420"/>
                  <a:gd name="T46" fmla="*/ 0 w 1511"/>
                  <a:gd name="T47" fmla="*/ 211 h 420"/>
                  <a:gd name="T48" fmla="*/ 6 w 1511"/>
                  <a:gd name="T49" fmla="*/ 162 h 420"/>
                  <a:gd name="T50" fmla="*/ 21 w 1511"/>
                  <a:gd name="T51" fmla="*/ 118 h 420"/>
                  <a:gd name="T52" fmla="*/ 46 w 1511"/>
                  <a:gd name="T53" fmla="*/ 79 h 420"/>
                  <a:gd name="T54" fmla="*/ 77 w 1511"/>
                  <a:gd name="T55" fmla="*/ 46 h 420"/>
                  <a:gd name="T56" fmla="*/ 118 w 1511"/>
                  <a:gd name="T57" fmla="*/ 21 h 420"/>
                  <a:gd name="T58" fmla="*/ 160 w 1511"/>
                  <a:gd name="T59" fmla="*/ 6 h 420"/>
                  <a:gd name="T60" fmla="*/ 209 w 1511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11" h="420">
                    <a:moveTo>
                      <a:pt x="209" y="0"/>
                    </a:moveTo>
                    <a:lnTo>
                      <a:pt x="1300" y="0"/>
                    </a:lnTo>
                    <a:lnTo>
                      <a:pt x="1349" y="6"/>
                    </a:lnTo>
                    <a:lnTo>
                      <a:pt x="1393" y="21"/>
                    </a:lnTo>
                    <a:lnTo>
                      <a:pt x="1432" y="46"/>
                    </a:lnTo>
                    <a:lnTo>
                      <a:pt x="1465" y="79"/>
                    </a:lnTo>
                    <a:lnTo>
                      <a:pt x="1490" y="118"/>
                    </a:lnTo>
                    <a:lnTo>
                      <a:pt x="1505" y="162"/>
                    </a:lnTo>
                    <a:lnTo>
                      <a:pt x="1511" y="211"/>
                    </a:lnTo>
                    <a:lnTo>
                      <a:pt x="1505" y="259"/>
                    </a:lnTo>
                    <a:lnTo>
                      <a:pt x="1490" y="304"/>
                    </a:lnTo>
                    <a:lnTo>
                      <a:pt x="1465" y="342"/>
                    </a:lnTo>
                    <a:lnTo>
                      <a:pt x="1432" y="373"/>
                    </a:lnTo>
                    <a:lnTo>
                      <a:pt x="1393" y="399"/>
                    </a:lnTo>
                    <a:lnTo>
                      <a:pt x="1349" y="414"/>
                    </a:lnTo>
                    <a:lnTo>
                      <a:pt x="1300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9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4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2063" y="223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9 h 420"/>
                  <a:gd name="T20" fmla="*/ 1825 w 1846"/>
                  <a:gd name="T21" fmla="*/ 302 h 420"/>
                  <a:gd name="T22" fmla="*/ 1799 w 1846"/>
                  <a:gd name="T23" fmla="*/ 342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2 h 420"/>
                  <a:gd name="T42" fmla="*/ 21 w 1846"/>
                  <a:gd name="T43" fmla="*/ 302 h 420"/>
                  <a:gd name="T44" fmla="*/ 6 w 1846"/>
                  <a:gd name="T45" fmla="*/ 259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9"/>
                    </a:lnTo>
                    <a:lnTo>
                      <a:pt x="1825" y="302"/>
                    </a:lnTo>
                    <a:lnTo>
                      <a:pt x="1799" y="342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2"/>
                    </a:lnTo>
                    <a:lnTo>
                      <a:pt x="21" y="302"/>
                    </a:lnTo>
                    <a:lnTo>
                      <a:pt x="6" y="259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063" y="265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5 h 420"/>
                  <a:gd name="T6" fmla="*/ 1728 w 1846"/>
                  <a:gd name="T7" fmla="*/ 21 h 420"/>
                  <a:gd name="T8" fmla="*/ 1768 w 1846"/>
                  <a:gd name="T9" fmla="*/ 46 h 420"/>
                  <a:gd name="T10" fmla="*/ 1799 w 1846"/>
                  <a:gd name="T11" fmla="*/ 79 h 420"/>
                  <a:gd name="T12" fmla="*/ 1825 w 1846"/>
                  <a:gd name="T13" fmla="*/ 118 h 420"/>
                  <a:gd name="T14" fmla="*/ 1840 w 1846"/>
                  <a:gd name="T15" fmla="*/ 162 h 420"/>
                  <a:gd name="T16" fmla="*/ 1846 w 1846"/>
                  <a:gd name="T17" fmla="*/ 211 h 420"/>
                  <a:gd name="T18" fmla="*/ 1840 w 1846"/>
                  <a:gd name="T19" fmla="*/ 257 h 420"/>
                  <a:gd name="T20" fmla="*/ 1825 w 1846"/>
                  <a:gd name="T21" fmla="*/ 302 h 420"/>
                  <a:gd name="T22" fmla="*/ 1799 w 1846"/>
                  <a:gd name="T23" fmla="*/ 340 h 420"/>
                  <a:gd name="T24" fmla="*/ 1768 w 1846"/>
                  <a:gd name="T25" fmla="*/ 373 h 420"/>
                  <a:gd name="T26" fmla="*/ 1728 w 1846"/>
                  <a:gd name="T27" fmla="*/ 398 h 420"/>
                  <a:gd name="T28" fmla="*/ 1685 w 1846"/>
                  <a:gd name="T29" fmla="*/ 414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4 h 420"/>
                  <a:gd name="T36" fmla="*/ 118 w 1846"/>
                  <a:gd name="T37" fmla="*/ 398 h 420"/>
                  <a:gd name="T38" fmla="*/ 77 w 1846"/>
                  <a:gd name="T39" fmla="*/ 373 h 420"/>
                  <a:gd name="T40" fmla="*/ 46 w 1846"/>
                  <a:gd name="T41" fmla="*/ 340 h 420"/>
                  <a:gd name="T42" fmla="*/ 21 w 1846"/>
                  <a:gd name="T43" fmla="*/ 302 h 420"/>
                  <a:gd name="T44" fmla="*/ 6 w 1846"/>
                  <a:gd name="T45" fmla="*/ 257 h 420"/>
                  <a:gd name="T46" fmla="*/ 0 w 1846"/>
                  <a:gd name="T47" fmla="*/ 211 h 420"/>
                  <a:gd name="T48" fmla="*/ 6 w 1846"/>
                  <a:gd name="T49" fmla="*/ 162 h 420"/>
                  <a:gd name="T50" fmla="*/ 21 w 1846"/>
                  <a:gd name="T51" fmla="*/ 118 h 420"/>
                  <a:gd name="T52" fmla="*/ 46 w 1846"/>
                  <a:gd name="T53" fmla="*/ 79 h 420"/>
                  <a:gd name="T54" fmla="*/ 77 w 1846"/>
                  <a:gd name="T55" fmla="*/ 46 h 420"/>
                  <a:gd name="T56" fmla="*/ 118 w 1846"/>
                  <a:gd name="T57" fmla="*/ 21 h 420"/>
                  <a:gd name="T58" fmla="*/ 160 w 1846"/>
                  <a:gd name="T59" fmla="*/ 5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5"/>
                    </a:lnTo>
                    <a:lnTo>
                      <a:pt x="1728" y="21"/>
                    </a:lnTo>
                    <a:lnTo>
                      <a:pt x="1768" y="46"/>
                    </a:lnTo>
                    <a:lnTo>
                      <a:pt x="1799" y="79"/>
                    </a:lnTo>
                    <a:lnTo>
                      <a:pt x="1825" y="118"/>
                    </a:lnTo>
                    <a:lnTo>
                      <a:pt x="1840" y="162"/>
                    </a:lnTo>
                    <a:lnTo>
                      <a:pt x="1846" y="211"/>
                    </a:lnTo>
                    <a:lnTo>
                      <a:pt x="1840" y="257"/>
                    </a:lnTo>
                    <a:lnTo>
                      <a:pt x="1825" y="302"/>
                    </a:lnTo>
                    <a:lnTo>
                      <a:pt x="1799" y="340"/>
                    </a:lnTo>
                    <a:lnTo>
                      <a:pt x="1768" y="373"/>
                    </a:lnTo>
                    <a:lnTo>
                      <a:pt x="1728" y="398"/>
                    </a:lnTo>
                    <a:lnTo>
                      <a:pt x="1685" y="414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4"/>
                    </a:lnTo>
                    <a:lnTo>
                      <a:pt x="118" y="398"/>
                    </a:lnTo>
                    <a:lnTo>
                      <a:pt x="77" y="373"/>
                    </a:lnTo>
                    <a:lnTo>
                      <a:pt x="46" y="340"/>
                    </a:lnTo>
                    <a:lnTo>
                      <a:pt x="21" y="302"/>
                    </a:lnTo>
                    <a:lnTo>
                      <a:pt x="6" y="257"/>
                    </a:lnTo>
                    <a:lnTo>
                      <a:pt x="0" y="211"/>
                    </a:lnTo>
                    <a:lnTo>
                      <a:pt x="6" y="162"/>
                    </a:lnTo>
                    <a:lnTo>
                      <a:pt x="21" y="118"/>
                    </a:lnTo>
                    <a:lnTo>
                      <a:pt x="46" y="79"/>
                    </a:lnTo>
                    <a:lnTo>
                      <a:pt x="77" y="46"/>
                    </a:lnTo>
                    <a:lnTo>
                      <a:pt x="118" y="21"/>
                    </a:lnTo>
                    <a:lnTo>
                      <a:pt x="160" y="5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063" y="3078"/>
                <a:ext cx="923" cy="210"/>
              </a:xfrm>
              <a:custGeom>
                <a:avLst/>
                <a:gdLst>
                  <a:gd name="T0" fmla="*/ 209 w 1846"/>
                  <a:gd name="T1" fmla="*/ 0 h 420"/>
                  <a:gd name="T2" fmla="*/ 1637 w 1846"/>
                  <a:gd name="T3" fmla="*/ 0 h 420"/>
                  <a:gd name="T4" fmla="*/ 1685 w 1846"/>
                  <a:gd name="T5" fmla="*/ 6 h 420"/>
                  <a:gd name="T6" fmla="*/ 1728 w 1846"/>
                  <a:gd name="T7" fmla="*/ 22 h 420"/>
                  <a:gd name="T8" fmla="*/ 1768 w 1846"/>
                  <a:gd name="T9" fmla="*/ 47 h 420"/>
                  <a:gd name="T10" fmla="*/ 1799 w 1846"/>
                  <a:gd name="T11" fmla="*/ 78 h 420"/>
                  <a:gd name="T12" fmla="*/ 1825 w 1846"/>
                  <a:gd name="T13" fmla="*/ 119 h 420"/>
                  <a:gd name="T14" fmla="*/ 1840 w 1846"/>
                  <a:gd name="T15" fmla="*/ 161 h 420"/>
                  <a:gd name="T16" fmla="*/ 1846 w 1846"/>
                  <a:gd name="T17" fmla="*/ 209 h 420"/>
                  <a:gd name="T18" fmla="*/ 1840 w 1846"/>
                  <a:gd name="T19" fmla="*/ 258 h 420"/>
                  <a:gd name="T20" fmla="*/ 1825 w 1846"/>
                  <a:gd name="T21" fmla="*/ 302 h 420"/>
                  <a:gd name="T22" fmla="*/ 1799 w 1846"/>
                  <a:gd name="T23" fmla="*/ 341 h 420"/>
                  <a:gd name="T24" fmla="*/ 1768 w 1846"/>
                  <a:gd name="T25" fmla="*/ 374 h 420"/>
                  <a:gd name="T26" fmla="*/ 1728 w 1846"/>
                  <a:gd name="T27" fmla="*/ 399 h 420"/>
                  <a:gd name="T28" fmla="*/ 1685 w 1846"/>
                  <a:gd name="T29" fmla="*/ 415 h 420"/>
                  <a:gd name="T30" fmla="*/ 1637 w 1846"/>
                  <a:gd name="T31" fmla="*/ 420 h 420"/>
                  <a:gd name="T32" fmla="*/ 209 w 1846"/>
                  <a:gd name="T33" fmla="*/ 420 h 420"/>
                  <a:gd name="T34" fmla="*/ 160 w 1846"/>
                  <a:gd name="T35" fmla="*/ 415 h 420"/>
                  <a:gd name="T36" fmla="*/ 118 w 1846"/>
                  <a:gd name="T37" fmla="*/ 399 h 420"/>
                  <a:gd name="T38" fmla="*/ 77 w 1846"/>
                  <a:gd name="T39" fmla="*/ 374 h 420"/>
                  <a:gd name="T40" fmla="*/ 46 w 1846"/>
                  <a:gd name="T41" fmla="*/ 341 h 420"/>
                  <a:gd name="T42" fmla="*/ 21 w 1846"/>
                  <a:gd name="T43" fmla="*/ 302 h 420"/>
                  <a:gd name="T44" fmla="*/ 6 w 1846"/>
                  <a:gd name="T45" fmla="*/ 258 h 420"/>
                  <a:gd name="T46" fmla="*/ 0 w 1846"/>
                  <a:gd name="T47" fmla="*/ 209 h 420"/>
                  <a:gd name="T48" fmla="*/ 6 w 1846"/>
                  <a:gd name="T49" fmla="*/ 161 h 420"/>
                  <a:gd name="T50" fmla="*/ 21 w 1846"/>
                  <a:gd name="T51" fmla="*/ 119 h 420"/>
                  <a:gd name="T52" fmla="*/ 46 w 1846"/>
                  <a:gd name="T53" fmla="*/ 78 h 420"/>
                  <a:gd name="T54" fmla="*/ 77 w 1846"/>
                  <a:gd name="T55" fmla="*/ 47 h 420"/>
                  <a:gd name="T56" fmla="*/ 118 w 1846"/>
                  <a:gd name="T57" fmla="*/ 22 h 420"/>
                  <a:gd name="T58" fmla="*/ 160 w 1846"/>
                  <a:gd name="T59" fmla="*/ 6 h 420"/>
                  <a:gd name="T60" fmla="*/ 209 w 1846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46" h="420">
                    <a:moveTo>
                      <a:pt x="209" y="0"/>
                    </a:moveTo>
                    <a:lnTo>
                      <a:pt x="1637" y="0"/>
                    </a:lnTo>
                    <a:lnTo>
                      <a:pt x="1685" y="6"/>
                    </a:lnTo>
                    <a:lnTo>
                      <a:pt x="1728" y="22"/>
                    </a:lnTo>
                    <a:lnTo>
                      <a:pt x="1768" y="47"/>
                    </a:lnTo>
                    <a:lnTo>
                      <a:pt x="1799" y="78"/>
                    </a:lnTo>
                    <a:lnTo>
                      <a:pt x="1825" y="119"/>
                    </a:lnTo>
                    <a:lnTo>
                      <a:pt x="1840" y="161"/>
                    </a:lnTo>
                    <a:lnTo>
                      <a:pt x="1846" y="209"/>
                    </a:lnTo>
                    <a:lnTo>
                      <a:pt x="1840" y="258"/>
                    </a:lnTo>
                    <a:lnTo>
                      <a:pt x="1825" y="302"/>
                    </a:lnTo>
                    <a:lnTo>
                      <a:pt x="1799" y="341"/>
                    </a:lnTo>
                    <a:lnTo>
                      <a:pt x="1768" y="374"/>
                    </a:lnTo>
                    <a:lnTo>
                      <a:pt x="1728" y="399"/>
                    </a:lnTo>
                    <a:lnTo>
                      <a:pt x="1685" y="415"/>
                    </a:lnTo>
                    <a:lnTo>
                      <a:pt x="1637" y="420"/>
                    </a:lnTo>
                    <a:lnTo>
                      <a:pt x="209" y="420"/>
                    </a:lnTo>
                    <a:lnTo>
                      <a:pt x="160" y="415"/>
                    </a:lnTo>
                    <a:lnTo>
                      <a:pt x="118" y="399"/>
                    </a:lnTo>
                    <a:lnTo>
                      <a:pt x="77" y="374"/>
                    </a:lnTo>
                    <a:lnTo>
                      <a:pt x="46" y="341"/>
                    </a:lnTo>
                    <a:lnTo>
                      <a:pt x="21" y="302"/>
                    </a:lnTo>
                    <a:lnTo>
                      <a:pt x="6" y="258"/>
                    </a:lnTo>
                    <a:lnTo>
                      <a:pt x="0" y="209"/>
                    </a:lnTo>
                    <a:lnTo>
                      <a:pt x="6" y="161"/>
                    </a:lnTo>
                    <a:lnTo>
                      <a:pt x="21" y="119"/>
                    </a:lnTo>
                    <a:lnTo>
                      <a:pt x="46" y="78"/>
                    </a:lnTo>
                    <a:lnTo>
                      <a:pt x="77" y="47"/>
                    </a:lnTo>
                    <a:lnTo>
                      <a:pt x="118" y="22"/>
                    </a:lnTo>
                    <a:lnTo>
                      <a:pt x="160" y="6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7" name="ZoneTexte 36"/>
          <p:cNvSpPr txBox="1"/>
          <p:nvPr/>
        </p:nvSpPr>
        <p:spPr>
          <a:xfrm>
            <a:off x="4827080" y="1916488"/>
            <a:ext cx="713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Livrables attendus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(à déposer sur le wiki):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une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vidéo de 30 ’’ format pitch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«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3 slides visuel » support de la restitution finale (créneau maxi de 10 mn)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Logo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ou totem du projet</a:t>
            </a:r>
          </a:p>
          <a:p>
            <a:pPr lvl="1"/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Conditions de validation de chaque étape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Tous les éléments doivent être postés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sur le wiki de chaque équipe.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L’équipe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s’assure que le wiki est mis à jour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avec les bonnes</a:t>
            </a:r>
          </a:p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informations </a:t>
            </a:r>
            <a:r>
              <a:rPr lang="fr-FR" b="1" dirty="0">
                <a:latin typeface="Arial Narrow" charset="0"/>
                <a:ea typeface="Arial Narrow" charset="0"/>
                <a:cs typeface="Arial Narrow" charset="0"/>
              </a:rPr>
              <a:t>avant de quitter la séance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0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44308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44308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4496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9970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9675599" y="233912"/>
            <a:ext cx="1694908" cy="879437"/>
            <a:chOff x="9675599" y="233912"/>
            <a:chExt cx="1694908" cy="879437"/>
          </a:xfrm>
        </p:grpSpPr>
        <p:sp>
          <p:nvSpPr>
            <p:cNvPr id="11" name="Forme libre 10"/>
            <p:cNvSpPr/>
            <p:nvPr/>
          </p:nvSpPr>
          <p:spPr>
            <a:xfrm>
              <a:off x="9675599" y="233912"/>
              <a:ext cx="1694908" cy="732238"/>
            </a:xfrm>
            <a:custGeom>
              <a:avLst/>
              <a:gdLst>
                <a:gd name="connsiteX0" fmla="*/ 0 w 1694908"/>
                <a:gd name="connsiteY0" fmla="*/ 0 h 576197"/>
                <a:gd name="connsiteX1" fmla="*/ 1444667 w 1694908"/>
                <a:gd name="connsiteY1" fmla="*/ 0 h 576197"/>
                <a:gd name="connsiteX2" fmla="*/ 1444667 w 1694908"/>
                <a:gd name="connsiteY2" fmla="*/ 326 h 576197"/>
                <a:gd name="connsiteX3" fmla="*/ 1694908 w 1694908"/>
                <a:gd name="connsiteY3" fmla="*/ 288101 h 576197"/>
                <a:gd name="connsiteX4" fmla="*/ 1444667 w 1694908"/>
                <a:gd name="connsiteY4" fmla="*/ 575876 h 576197"/>
                <a:gd name="connsiteX5" fmla="*/ 1444667 w 1694908"/>
                <a:gd name="connsiteY5" fmla="*/ 576197 h 576197"/>
                <a:gd name="connsiteX6" fmla="*/ 1444388 w 1694908"/>
                <a:gd name="connsiteY6" fmla="*/ 576197 h 576197"/>
                <a:gd name="connsiteX7" fmla="*/ 0 w 1694908"/>
                <a:gd name="connsiteY7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4908" h="576197">
                  <a:moveTo>
                    <a:pt x="0" y="0"/>
                  </a:moveTo>
                  <a:lnTo>
                    <a:pt x="1444667" y="0"/>
                  </a:lnTo>
                  <a:lnTo>
                    <a:pt x="1444667" y="326"/>
                  </a:lnTo>
                  <a:lnTo>
                    <a:pt x="1694908" y="288101"/>
                  </a:lnTo>
                  <a:lnTo>
                    <a:pt x="1444667" y="575876"/>
                  </a:lnTo>
                  <a:lnTo>
                    <a:pt x="1444667" y="576197"/>
                  </a:lnTo>
                  <a:lnTo>
                    <a:pt x="1444388" y="576197"/>
                  </a:lnTo>
                  <a:lnTo>
                    <a:pt x="0" y="57619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6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Séance </a:t>
              </a:r>
            </a:p>
            <a:p>
              <a:pPr algn="ctr"/>
              <a:r>
                <a:rPr lang="fr-FR" sz="1400" b="1" i="1" dirty="0">
                  <a:solidFill>
                    <a:schemeClr val="tx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plénière finale</a:t>
              </a:r>
              <a:endParaRPr lang="fr-FR" dirty="0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9946809" y="959325"/>
              <a:ext cx="218078" cy="154024"/>
            </a:xfrm>
            <a:prstGeom prst="triangle">
              <a:avLst>
                <a:gd name="adj" fmla="val 5268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sz="1200" b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495487" y="4730045"/>
            <a:ext cx="1653138" cy="622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DES</a:t>
            </a:r>
            <a:endParaRPr lang="fr-FR" sz="1400" b="1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438225" y="1620108"/>
            <a:ext cx="2636983" cy="725214"/>
            <a:chOff x="537615" y="1620108"/>
            <a:chExt cx="2636983" cy="725214"/>
          </a:xfrm>
        </p:grpSpPr>
        <p:sp>
          <p:nvSpPr>
            <p:cNvPr id="24" name="Forme libre 23"/>
            <p:cNvSpPr/>
            <p:nvPr/>
          </p:nvSpPr>
          <p:spPr>
            <a:xfrm>
              <a:off x="538394" y="1620108"/>
              <a:ext cx="2636204" cy="725214"/>
            </a:xfrm>
            <a:custGeom>
              <a:avLst/>
              <a:gdLst>
                <a:gd name="connsiteX0" fmla="*/ 362607 w 2636204"/>
                <a:gd name="connsiteY0" fmla="*/ 0 h 725214"/>
                <a:gd name="connsiteX1" fmla="*/ 365969 w 2636204"/>
                <a:gd name="connsiteY1" fmla="*/ 339 h 725214"/>
                <a:gd name="connsiteX2" fmla="*/ 365969 w 2636204"/>
                <a:gd name="connsiteY2" fmla="*/ 0 h 725214"/>
                <a:gd name="connsiteX3" fmla="*/ 2273597 w 2636204"/>
                <a:gd name="connsiteY3" fmla="*/ 0 h 725214"/>
                <a:gd name="connsiteX4" fmla="*/ 2636204 w 2636204"/>
                <a:gd name="connsiteY4" fmla="*/ 362607 h 725214"/>
                <a:gd name="connsiteX5" fmla="*/ 2273597 w 2636204"/>
                <a:gd name="connsiteY5" fmla="*/ 725214 h 725214"/>
                <a:gd name="connsiteX6" fmla="*/ 365969 w 2636204"/>
                <a:gd name="connsiteY6" fmla="*/ 725214 h 725214"/>
                <a:gd name="connsiteX7" fmla="*/ 365969 w 2636204"/>
                <a:gd name="connsiteY7" fmla="*/ 724875 h 725214"/>
                <a:gd name="connsiteX8" fmla="*/ 362607 w 2636204"/>
                <a:gd name="connsiteY8" fmla="*/ 725214 h 725214"/>
                <a:gd name="connsiteX9" fmla="*/ 0 w 2636204"/>
                <a:gd name="connsiteY9" fmla="*/ 362607 h 725214"/>
                <a:gd name="connsiteX10" fmla="*/ 362607 w 2636204"/>
                <a:gd name="connsiteY10" fmla="*/ 0 h 72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6204" h="725214">
                  <a:moveTo>
                    <a:pt x="362607" y="0"/>
                  </a:moveTo>
                  <a:lnTo>
                    <a:pt x="365969" y="339"/>
                  </a:lnTo>
                  <a:lnTo>
                    <a:pt x="365969" y="0"/>
                  </a:lnTo>
                  <a:lnTo>
                    <a:pt x="2273597" y="0"/>
                  </a:lnTo>
                  <a:cubicBezTo>
                    <a:pt x="2473859" y="0"/>
                    <a:pt x="2636204" y="162345"/>
                    <a:pt x="2636204" y="362607"/>
                  </a:cubicBezTo>
                  <a:cubicBezTo>
                    <a:pt x="2636204" y="562869"/>
                    <a:pt x="2473859" y="725214"/>
                    <a:pt x="2273597" y="725214"/>
                  </a:cubicBezTo>
                  <a:lnTo>
                    <a:pt x="365969" y="725214"/>
                  </a:lnTo>
                  <a:lnTo>
                    <a:pt x="365969" y="724875"/>
                  </a:lnTo>
                  <a:lnTo>
                    <a:pt x="362607" y="725214"/>
                  </a:lnTo>
                  <a:cubicBezTo>
                    <a:pt x="162345" y="725214"/>
                    <a:pt x="0" y="562869"/>
                    <a:pt x="0" y="362607"/>
                  </a:cubicBezTo>
                  <a:cubicBezTo>
                    <a:pt x="0" y="162345"/>
                    <a:pt x="162345" y="0"/>
                    <a:pt x="36260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37615" y="16251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214708" y="1760488"/>
            <a:ext cx="107270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Objectifs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  	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Remporter l’adhésion des autres équipes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: </a:t>
            </a:r>
          </a:p>
          <a:p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-Mettre en valeur le sujet retenu</a:t>
            </a:r>
            <a:endParaRPr lang="fr-FR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-Partager des livrables de qualité au public</a:t>
            </a:r>
          </a:p>
          <a:p>
            <a:pPr lvl="6"/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</a:rPr>
              <a:t>-Diffuser une présentation convaincante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		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8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" y="1680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Séance plénière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finale: le déroulé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1245931" y="1859064"/>
            <a:ext cx="5056094" cy="1142999"/>
            <a:chOff x="1929655" y="1452014"/>
            <a:chExt cx="5056094" cy="114299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929655" y="1452014"/>
              <a:ext cx="5056094" cy="114299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	2h </a:t>
              </a:r>
              <a:r>
                <a:rPr lang="fr-FR" sz="2000" b="1" dirty="0" smtClean="0">
                  <a:solidFill>
                    <a:schemeClr val="tx1"/>
                  </a:solidFill>
                </a:rPr>
                <a:t>pour présenter les projets </a:t>
              </a:r>
            </a:p>
            <a:p>
              <a:r>
                <a:rPr lang="fr-FR" sz="2000" b="1" dirty="0" smtClean="0">
                  <a:solidFill>
                    <a:schemeClr val="tx1"/>
                  </a:solidFill>
                </a:rPr>
                <a:t>	4 groupes de 12 équipes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284" y="1527793"/>
              <a:ext cx="824135" cy="991440"/>
            </a:xfrm>
            <a:prstGeom prst="rect">
              <a:avLst/>
            </a:prstGeom>
            <a:solidFill>
              <a:srgbClr val="00B0F0"/>
            </a:solidFill>
          </p:spPr>
        </p:pic>
      </p:grpSp>
      <p:sp>
        <p:nvSpPr>
          <p:cNvPr id="7" name="Rectangle 6"/>
          <p:cNvSpPr/>
          <p:nvPr/>
        </p:nvSpPr>
        <p:spPr>
          <a:xfrm>
            <a:off x="532015" y="3170441"/>
            <a:ext cx="3241963" cy="142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 Narrow" charset="0"/>
                <a:ea typeface="Arial Narrow" charset="0"/>
                <a:cs typeface="Arial Narrow" charset="0"/>
              </a:rPr>
              <a:t>GROUPE 1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6262" y="3170440"/>
            <a:ext cx="3241963" cy="142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 Narrow" charset="0"/>
                <a:ea typeface="Arial Narrow" charset="0"/>
                <a:cs typeface="Arial Narrow" charset="0"/>
              </a:rPr>
              <a:t>GROUPE 2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795" y="5207665"/>
            <a:ext cx="3241963" cy="142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mtClean="0">
                <a:latin typeface="Arial Narrow" charset="0"/>
                <a:ea typeface="Arial Narrow" charset="0"/>
                <a:cs typeface="Arial Narrow" charset="0"/>
              </a:rPr>
              <a:t>GROUPE 3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6261" y="5207664"/>
            <a:ext cx="3241963" cy="1429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mtClean="0">
                <a:latin typeface="Arial Narrow" charset="0"/>
                <a:ea typeface="Arial Narrow" charset="0"/>
                <a:cs typeface="Arial Narrow" charset="0"/>
              </a:rPr>
              <a:t>GROUPE 4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2016" y="4642337"/>
            <a:ext cx="665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 Narrow" charset="0"/>
                <a:ea typeface="Arial Narrow" charset="0"/>
                <a:cs typeface="Arial Narrow" charset="0"/>
              </a:rPr>
              <a:t>DANS 4 AMPHIS DIFFERENTS</a:t>
            </a:r>
            <a:endParaRPr lang="fr-FR" sz="28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3768" y="1740652"/>
            <a:ext cx="4403432" cy="32802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Pour chaque groupe: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animation par un chairman</a:t>
            </a:r>
          </a:p>
          <a:p>
            <a:r>
              <a:rPr lang="fr-FR" sz="24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+ 1 maître du temps</a:t>
            </a:r>
          </a:p>
          <a:p>
            <a:r>
              <a:rPr lang="fr-FR" sz="24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+ 1 logistique</a:t>
            </a:r>
          </a:p>
          <a:p>
            <a:endParaRPr lang="fr-FR" sz="2400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      	       10 ‘ par projet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	</a:t>
            </a:r>
            <a:r>
              <a:rPr lang="fr-FR" sz="20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2 ’ 30 de présentation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3 ‘ de question maxi</a:t>
            </a:r>
          </a:p>
          <a:p>
            <a:r>
              <a:rPr lang="fr-FR" sz="2000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</a:t>
            </a:r>
            <a:r>
              <a:rPr lang="fr-FR" sz="20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	2 ‘ de transition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07" y="3557676"/>
            <a:ext cx="1104745" cy="1329016"/>
          </a:xfrm>
          <a:prstGeom prst="rect">
            <a:avLst/>
          </a:prstGeom>
        </p:spPr>
      </p:pic>
      <p:sp>
        <p:nvSpPr>
          <p:cNvPr id="17" name="Trapèze 16"/>
          <p:cNvSpPr/>
          <p:nvPr/>
        </p:nvSpPr>
        <p:spPr>
          <a:xfrm>
            <a:off x="7483768" y="5417430"/>
            <a:ext cx="4287053" cy="1010256"/>
          </a:xfrm>
          <a:prstGeom prst="trapezoid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SYSTEME DE VOTE</a:t>
            </a:r>
            <a:endParaRPr lang="fr-FR" sz="2800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0" y="0"/>
            <a:ext cx="1972668" cy="2505600"/>
            <a:chOff x="0" y="0"/>
            <a:chExt cx="1972668" cy="2505600"/>
          </a:xfrm>
        </p:grpSpPr>
        <p:sp>
          <p:nvSpPr>
            <p:cNvPr id="20" name="Forme libre 19"/>
            <p:cNvSpPr/>
            <p:nvPr/>
          </p:nvSpPr>
          <p:spPr>
            <a:xfrm>
              <a:off x="0" y="0"/>
              <a:ext cx="1752600" cy="2015999"/>
            </a:xfrm>
            <a:custGeom>
              <a:avLst/>
              <a:gdLst>
                <a:gd name="connsiteX0" fmla="*/ 880110 w 1752600"/>
                <a:gd name="connsiteY0" fmla="*/ 420842 h 2015999"/>
                <a:gd name="connsiteX1" fmla="*/ 297180 w 1752600"/>
                <a:gd name="connsiteY1" fmla="*/ 1007999 h 2015999"/>
                <a:gd name="connsiteX2" fmla="*/ 880110 w 1752600"/>
                <a:gd name="connsiteY2" fmla="*/ 1595156 h 2015999"/>
                <a:gd name="connsiteX3" fmla="*/ 1463040 w 1752600"/>
                <a:gd name="connsiteY3" fmla="*/ 1007999 h 2015999"/>
                <a:gd name="connsiteX4" fmla="*/ 880110 w 1752600"/>
                <a:gd name="connsiteY4" fmla="*/ 420842 h 2015999"/>
                <a:gd name="connsiteX5" fmla="*/ 0 w 1752600"/>
                <a:gd name="connsiteY5" fmla="*/ 0 h 2015999"/>
                <a:gd name="connsiteX6" fmla="*/ 1752600 w 1752600"/>
                <a:gd name="connsiteY6" fmla="*/ 0 h 2015999"/>
                <a:gd name="connsiteX7" fmla="*/ 1752600 w 1752600"/>
                <a:gd name="connsiteY7" fmla="*/ 2015999 h 2015999"/>
                <a:gd name="connsiteX8" fmla="*/ 0 w 1752600"/>
                <a:gd name="connsiteY8" fmla="*/ 2015999 h 20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2015999">
                  <a:moveTo>
                    <a:pt x="880110" y="420842"/>
                  </a:moveTo>
                  <a:cubicBezTo>
                    <a:pt x="558167" y="420842"/>
                    <a:pt x="297180" y="683721"/>
                    <a:pt x="297180" y="1007999"/>
                  </a:cubicBezTo>
                  <a:cubicBezTo>
                    <a:pt x="297180" y="1332277"/>
                    <a:pt x="558167" y="1595156"/>
                    <a:pt x="880110" y="1595156"/>
                  </a:cubicBezTo>
                  <a:cubicBezTo>
                    <a:pt x="1202053" y="1595156"/>
                    <a:pt x="1463040" y="1332277"/>
                    <a:pt x="1463040" y="1007999"/>
                  </a:cubicBezTo>
                  <a:cubicBezTo>
                    <a:pt x="1463040" y="683721"/>
                    <a:pt x="1202053" y="420842"/>
                    <a:pt x="880110" y="420842"/>
                  </a:cubicBezTo>
                  <a:close/>
                  <a:moveTo>
                    <a:pt x="0" y="0"/>
                  </a:moveTo>
                  <a:lnTo>
                    <a:pt x="1752600" y="0"/>
                  </a:lnTo>
                  <a:lnTo>
                    <a:pt x="1752600" y="2015999"/>
                  </a:lnTo>
                  <a:lnTo>
                    <a:pt x="0" y="20159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2016000"/>
              <a:ext cx="1752600" cy="489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1750465" y="887074"/>
              <a:ext cx="202557" cy="24184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08000" y="1713600"/>
            <a:ext cx="1548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SEANCE</a:t>
            </a:r>
          </a:p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PLENIERE</a:t>
            </a:r>
          </a:p>
          <a:p>
            <a:pPr algn="ctr"/>
            <a:r>
              <a:rPr lang="fr-FR" sz="1050" b="1" spc="600" dirty="0">
                <a:latin typeface="Arial Narrow" charset="0"/>
                <a:ea typeface="Arial Narrow" charset="0"/>
                <a:cs typeface="Arial Narrow" charset="0"/>
              </a:rPr>
              <a:t>FINALE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77623" y="2275200"/>
            <a:ext cx="13896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2668" y="228886"/>
            <a:ext cx="2587757" cy="14815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r 22"/>
          <p:cNvGrpSpPr>
            <a:grpSpLocks noChangeAspect="1"/>
          </p:cNvGrpSpPr>
          <p:nvPr/>
        </p:nvGrpSpPr>
        <p:grpSpPr>
          <a:xfrm>
            <a:off x="2095022" y="434929"/>
            <a:ext cx="316590" cy="189540"/>
            <a:chOff x="3165675" y="2275200"/>
            <a:chExt cx="831656" cy="497905"/>
          </a:xfrm>
        </p:grpSpPr>
        <p:sp>
          <p:nvSpPr>
            <p:cNvPr id="22" name="Forme libre 21"/>
            <p:cNvSpPr>
              <a:spLocks/>
            </p:cNvSpPr>
            <p:nvPr/>
          </p:nvSpPr>
          <p:spPr>
            <a:xfrm>
              <a:off x="3165675" y="2275200"/>
              <a:ext cx="831656" cy="497905"/>
            </a:xfrm>
            <a:custGeom>
              <a:avLst/>
              <a:gdLst>
                <a:gd name="connsiteX0" fmla="*/ 248855 w 831656"/>
                <a:gd name="connsiteY0" fmla="*/ 0 h 497905"/>
                <a:gd name="connsiteX1" fmla="*/ 248856 w 831656"/>
                <a:gd name="connsiteY1" fmla="*/ 0 h 497905"/>
                <a:gd name="connsiteX2" fmla="*/ 586870 w 831656"/>
                <a:gd name="connsiteY2" fmla="*/ 0 h 497905"/>
                <a:gd name="connsiteX3" fmla="*/ 586870 w 831656"/>
                <a:gd name="connsiteY3" fmla="*/ 1377 h 497905"/>
                <a:gd name="connsiteX4" fmla="*/ 632953 w 831656"/>
                <a:gd name="connsiteY4" fmla="*/ 6015 h 497905"/>
                <a:gd name="connsiteX5" fmla="*/ 831656 w 831656"/>
                <a:gd name="connsiteY5" fmla="*/ 249436 h 497905"/>
                <a:gd name="connsiteX6" fmla="*/ 582800 w 831656"/>
                <a:gd name="connsiteY6" fmla="*/ 497905 h 497905"/>
                <a:gd name="connsiteX7" fmla="*/ 573183 w 831656"/>
                <a:gd name="connsiteY7" fmla="*/ 496937 h 497905"/>
                <a:gd name="connsiteX8" fmla="*/ 248866 w 831656"/>
                <a:gd name="connsiteY8" fmla="*/ 496937 h 497905"/>
                <a:gd name="connsiteX9" fmla="*/ 248856 w 831656"/>
                <a:gd name="connsiteY9" fmla="*/ 496938 h 497905"/>
                <a:gd name="connsiteX10" fmla="*/ 0 w 831656"/>
                <a:gd name="connsiteY10" fmla="*/ 248469 h 497905"/>
                <a:gd name="connsiteX11" fmla="*/ 198703 w 831656"/>
                <a:gd name="connsiteY11" fmla="*/ 5048 h 49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656" h="497905">
                  <a:moveTo>
                    <a:pt x="248855" y="0"/>
                  </a:moveTo>
                  <a:lnTo>
                    <a:pt x="248856" y="0"/>
                  </a:lnTo>
                  <a:lnTo>
                    <a:pt x="586870" y="0"/>
                  </a:lnTo>
                  <a:lnTo>
                    <a:pt x="586870" y="1377"/>
                  </a:lnTo>
                  <a:lnTo>
                    <a:pt x="632953" y="6015"/>
                  </a:lnTo>
                  <a:cubicBezTo>
                    <a:pt x="746352" y="29184"/>
                    <a:pt x="831656" y="129363"/>
                    <a:pt x="831656" y="249436"/>
                  </a:cubicBezTo>
                  <a:cubicBezTo>
                    <a:pt x="831656" y="386662"/>
                    <a:pt x="720239" y="497905"/>
                    <a:pt x="582800" y="497905"/>
                  </a:cubicBezTo>
                  <a:lnTo>
                    <a:pt x="573183" y="496937"/>
                  </a:lnTo>
                  <a:lnTo>
                    <a:pt x="248866" y="496937"/>
                  </a:lnTo>
                  <a:lnTo>
                    <a:pt x="248856" y="496938"/>
                  </a:lnTo>
                  <a:cubicBezTo>
                    <a:pt x="111417" y="496938"/>
                    <a:pt x="0" y="385695"/>
                    <a:pt x="0" y="248469"/>
                  </a:cubicBezTo>
                  <a:cubicBezTo>
                    <a:pt x="0" y="128396"/>
                    <a:pt x="85304" y="28217"/>
                    <a:pt x="198703" y="5048"/>
                  </a:cubicBezTo>
                  <a:close/>
                </a:path>
              </a:pathLst>
            </a:custGeom>
            <a:solidFill>
              <a:srgbClr val="73FB7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/>
            </p:cNvSpPr>
            <p:nvPr/>
          </p:nvSpPr>
          <p:spPr>
            <a:xfrm>
              <a:off x="3494662" y="2276876"/>
              <a:ext cx="486001" cy="486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72668" y="1916488"/>
            <a:ext cx="9989177" cy="41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" y="6277161"/>
            <a:ext cx="12209436" cy="580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" y="705205"/>
            <a:ext cx="819523" cy="56342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l="-3" r="70453"/>
          <a:stretch/>
        </p:blipFill>
        <p:spPr>
          <a:xfrm>
            <a:off x="112162" y="6109211"/>
            <a:ext cx="628243" cy="66071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827080" y="1916488"/>
            <a:ext cx="7134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fr-FR" b="1" dirty="0" smtClean="0">
                <a:latin typeface="Arial Narrow" charset="0"/>
                <a:ea typeface="Arial Narrow" charset="0"/>
                <a:cs typeface="Arial Narrow" charset="0"/>
              </a:rPr>
              <a:t>MODALITES DE VOTE </a:t>
            </a: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(pour </a:t>
            </a:r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la séance plénière en amphi):</a:t>
            </a: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dirty="0" smtClean="0">
                <a:latin typeface="Arial Narrow" charset="0"/>
                <a:ea typeface="Arial Narrow" charset="0"/>
                <a:cs typeface="Arial Narrow" charset="0"/>
              </a:rPr>
              <a:t>A PRECISER LES MODALITES DE VOTE</a:t>
            </a: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742950" lvl="1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  <a:p>
            <a:pPr marL="285750" indent="-285750">
              <a:buFont typeface="Wingdings" charset="2"/>
              <a:buChar char="Ø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28800" y="1565910"/>
            <a:ext cx="9349740" cy="4551110"/>
          </a:xfrm>
          <a:prstGeom prst="rect">
            <a:avLst/>
          </a:prstGeom>
        </p:spPr>
      </p:pic>
      <p:sp>
        <p:nvSpPr>
          <p:cNvPr id="5" name="Carré corné 4"/>
          <p:cNvSpPr/>
          <p:nvPr/>
        </p:nvSpPr>
        <p:spPr>
          <a:xfrm rot="21328556">
            <a:off x="87848" y="283293"/>
            <a:ext cx="2243859" cy="1468314"/>
          </a:xfrm>
          <a:prstGeom prst="foldedCorner">
            <a:avLst>
              <a:gd name="adj" fmla="val 348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3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Présentation du wiki</a:t>
            </a:r>
            <a:endParaRPr lang="fr-FR" sz="2000" b="1" spc="3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14363"/>
            <a:ext cx="10515600" cy="3532889"/>
          </a:xfrm>
        </p:spPr>
        <p:txBody>
          <a:bodyPr>
            <a:normAutofit/>
          </a:bodyPr>
          <a:lstStyle/>
          <a:p>
            <a:r>
              <a:rPr lang="fr-FR" dirty="0" smtClean="0"/>
              <a:t>slides </a:t>
            </a:r>
            <a:r>
              <a:rPr lang="fr-FR" smtClean="0"/>
              <a:t>de Xavier </a:t>
            </a:r>
            <a:br>
              <a:rPr lang="fr-FR" smtClean="0"/>
            </a:br>
            <a:r>
              <a:rPr lang="fr-FR" smtClean="0"/>
              <a:t>guide méthodologique sur </a:t>
            </a:r>
            <a:r>
              <a:rPr lang="fr-FR" dirty="0" smtClean="0"/>
              <a:t>le </a:t>
            </a:r>
            <a:r>
              <a:rPr lang="fr-FR" smtClean="0"/>
              <a:t>wiki </a:t>
            </a:r>
            <a:br>
              <a:rPr lang="fr-FR" smtClean="0"/>
            </a:br>
            <a:r>
              <a:rPr lang="fr-FR" smtClean="0"/>
              <a:t>à </a:t>
            </a:r>
            <a:r>
              <a:rPr lang="fr-FR" dirty="0" smtClean="0"/>
              <a:t>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15218"/>
              </p:ext>
            </p:extLst>
          </p:nvPr>
        </p:nvGraphicFramePr>
        <p:xfrm>
          <a:off x="1735662" y="360486"/>
          <a:ext cx="9178097" cy="6414360"/>
        </p:xfrm>
        <a:graphic>
          <a:graphicData uri="http://schemas.openxmlformats.org/drawingml/2006/table">
            <a:tbl>
              <a:tblPr/>
              <a:tblGrid>
                <a:gridCol w="1004448">
                  <a:extLst>
                    <a:ext uri="{9D8B030D-6E8A-4147-A177-3AD203B41FA5}">
                      <a16:colId xmlns:a16="http://schemas.microsoft.com/office/drawing/2014/main" val="1268671215"/>
                    </a:ext>
                  </a:extLst>
                </a:gridCol>
                <a:gridCol w="1629206">
                  <a:extLst>
                    <a:ext uri="{9D8B030D-6E8A-4147-A177-3AD203B41FA5}">
                      <a16:colId xmlns:a16="http://schemas.microsoft.com/office/drawing/2014/main" val="3273791701"/>
                    </a:ext>
                  </a:extLst>
                </a:gridCol>
                <a:gridCol w="1684435">
                  <a:extLst>
                    <a:ext uri="{9D8B030D-6E8A-4147-A177-3AD203B41FA5}">
                      <a16:colId xmlns:a16="http://schemas.microsoft.com/office/drawing/2014/main" val="1586447834"/>
                    </a:ext>
                  </a:extLst>
                </a:gridCol>
                <a:gridCol w="1587787">
                  <a:extLst>
                    <a:ext uri="{9D8B030D-6E8A-4147-A177-3AD203B41FA5}">
                      <a16:colId xmlns:a16="http://schemas.microsoft.com/office/drawing/2014/main" val="3252559138"/>
                    </a:ext>
                  </a:extLst>
                </a:gridCol>
                <a:gridCol w="1836311">
                  <a:extLst>
                    <a:ext uri="{9D8B030D-6E8A-4147-A177-3AD203B41FA5}">
                      <a16:colId xmlns:a16="http://schemas.microsoft.com/office/drawing/2014/main" val="614693521"/>
                    </a:ext>
                  </a:extLst>
                </a:gridCol>
                <a:gridCol w="1435910">
                  <a:extLst>
                    <a:ext uri="{9D8B030D-6E8A-4147-A177-3AD203B41FA5}">
                      <a16:colId xmlns:a16="http://schemas.microsoft.com/office/drawing/2014/main" val="1963794131"/>
                    </a:ext>
                  </a:extLst>
                </a:gridCol>
              </a:tblGrid>
              <a:tr h="26838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Semaine 1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99423"/>
                  </a:ext>
                </a:extLst>
              </a:tr>
              <a:tr h="1917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Mercredi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Vendredi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06314"/>
                  </a:ext>
                </a:extLst>
              </a:tr>
              <a:tr h="1917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4349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8h-9h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8h-12h30 : Tests de langues vivantes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8h-12h30 :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pres?slideindex=1&amp;slidetitle="/>
                        </a:rPr>
                        <a:t>Activité « connaitre votre école »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(2h)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//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 action="ppaction://hlinkpres?slideindex=1&amp;slidetitle="/>
                        </a:rPr>
                        <a:t>Ateliers « Découverte de l'intérêt du travail en groupe »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(test NASA) (2h)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8h-12h30 : </a:t>
                      </a:r>
                      <a:r>
                        <a:rPr lang="fr-FR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Formation MIT (9h-12h30)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hlinkClick r:id="rId4" action="ppaction://hlinkpres?slideindex=1&amp;slidetitle="/>
                        </a:rPr>
                        <a:t>Ateliers « Créativité » (2h)</a:t>
                      </a:r>
                      <a:endParaRPr lang="fr-FR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732435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9h10-10h10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 : Accueil Ecole (Amphi MIGEON)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42896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10h20-11h20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10h30 : Accueil Spécialités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738696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11h30-12h30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28951"/>
                  </a:ext>
                </a:extLst>
              </a:tr>
              <a:tr h="6402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 déjeuner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05458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13h50-14h50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des activités sportives (maquette)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13h50 : « Test BDE »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13h50-18h20 : 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pres?slideindex=1&amp;slidetitle="/>
                        </a:rPr>
                        <a:t>Geocaching « Chasse aux trésors à la découverte du campus »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encadré par le BDE (2h)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//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découverte des clubs (2h)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Etudiants de 4</a:t>
                      </a:r>
                      <a:r>
                        <a:rPr lang="fr-FR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 libérés sur l’après-midi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demi-journée consacrée au « Développement Durable »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139821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15h-16h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 : présentation de l’Association des Ingénieurs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480316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16h10-17h10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Formation MIT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43036"/>
                  </a:ext>
                </a:extLst>
              </a:tr>
              <a:tr h="6402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17h20-18h20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MIT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193050"/>
                  </a:ext>
                </a:extLst>
              </a:tr>
            </a:tbl>
          </a:graphicData>
        </a:graphic>
      </p:graphicFrame>
      <p:sp>
        <p:nvSpPr>
          <p:cNvPr id="5" name="Carré corné 4"/>
          <p:cNvSpPr/>
          <p:nvPr/>
        </p:nvSpPr>
        <p:spPr>
          <a:xfrm rot="21328556">
            <a:off x="88773" y="306699"/>
            <a:ext cx="1650380" cy="1468314"/>
          </a:xfrm>
          <a:prstGeom prst="foldedCorner">
            <a:avLst>
              <a:gd name="adj" fmla="val 348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3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Rappel du planning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92" y="162592"/>
            <a:ext cx="1269708" cy="12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44246"/>
              </p:ext>
            </p:extLst>
          </p:nvPr>
        </p:nvGraphicFramePr>
        <p:xfrm>
          <a:off x="1947931" y="360486"/>
          <a:ext cx="7656910" cy="6405573"/>
        </p:xfrm>
        <a:graphic>
          <a:graphicData uri="http://schemas.openxmlformats.org/drawingml/2006/table">
            <a:tbl>
              <a:tblPr/>
              <a:tblGrid>
                <a:gridCol w="837969">
                  <a:extLst>
                    <a:ext uri="{9D8B030D-6E8A-4147-A177-3AD203B41FA5}">
                      <a16:colId xmlns:a16="http://schemas.microsoft.com/office/drawing/2014/main" val="1176868121"/>
                    </a:ext>
                  </a:extLst>
                </a:gridCol>
                <a:gridCol w="1359181">
                  <a:extLst>
                    <a:ext uri="{9D8B030D-6E8A-4147-A177-3AD203B41FA5}">
                      <a16:colId xmlns:a16="http://schemas.microsoft.com/office/drawing/2014/main" val="1288573711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520629374"/>
                    </a:ext>
                  </a:extLst>
                </a:gridCol>
                <a:gridCol w="1324625">
                  <a:extLst>
                    <a:ext uri="{9D8B030D-6E8A-4147-A177-3AD203B41FA5}">
                      <a16:colId xmlns:a16="http://schemas.microsoft.com/office/drawing/2014/main" val="719394928"/>
                    </a:ext>
                  </a:extLst>
                </a:gridCol>
                <a:gridCol w="1531958">
                  <a:extLst>
                    <a:ext uri="{9D8B030D-6E8A-4147-A177-3AD203B41FA5}">
                      <a16:colId xmlns:a16="http://schemas.microsoft.com/office/drawing/2014/main" val="4264541788"/>
                    </a:ext>
                  </a:extLst>
                </a:gridCol>
                <a:gridCol w="1197922">
                  <a:extLst>
                    <a:ext uri="{9D8B030D-6E8A-4147-A177-3AD203B41FA5}">
                      <a16:colId xmlns:a16="http://schemas.microsoft.com/office/drawing/2014/main" val="1989968734"/>
                    </a:ext>
                  </a:extLst>
                </a:gridCol>
              </a:tblGrid>
              <a:tr h="26801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Semaine 2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76019"/>
                  </a:ext>
                </a:extLst>
              </a:tr>
              <a:tr h="191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Mercredi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Vendredi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14846"/>
                  </a:ext>
                </a:extLst>
              </a:tr>
              <a:tr h="1914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15-sept.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6263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8h-9h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remédiation anglais (environ 1/3 de la promotion)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remédiation anglais (environ 1/3 de la promotion)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remédiation anglais (environ 1/3 de la promotion)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remédiation anglais (environ 1/3 de la promotion)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602750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9h10-10h10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 : </a:t>
                      </a: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pitch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30’’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introcuctif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visuels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47874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10h20-11h20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 : Rédaction de la page de concept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 : Veille et étude d’usage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 : Business Plan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 Festival Mix Cité » organisé par l’Université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94306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11h30-12h30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719712"/>
                  </a:ext>
                </a:extLst>
              </a:tr>
              <a:tr h="6394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pause déjeuner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74008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13h50-14h50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Sensibilisation à la prévention des risques (organisé par le BDE)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 :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 : confrontation intergroupes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 : formalisation de l’étude d’usage (parti pris, renoncement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 : identité visuelle (Totem)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activités sportives organisées et encadrées par le BDE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« Festival Mix Cité » organisé par l’Université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activité de projet (par groupes multi-spécialité de 7 étudiants) : Restitution orale, vote électronique, publication des résultats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01941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15h-16h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67038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16h10-17h10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05679"/>
                  </a:ext>
                </a:extLst>
              </a:tr>
              <a:tr h="6394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17h20-18h20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98322"/>
                  </a:ext>
                </a:extLst>
              </a:tr>
            </a:tbl>
          </a:graphicData>
        </a:graphic>
      </p:graphicFrame>
      <p:sp>
        <p:nvSpPr>
          <p:cNvPr id="6" name="Carré corné 5"/>
          <p:cNvSpPr/>
          <p:nvPr/>
        </p:nvSpPr>
        <p:spPr>
          <a:xfrm rot="21328556">
            <a:off x="88773" y="306699"/>
            <a:ext cx="1650380" cy="1468314"/>
          </a:xfrm>
          <a:prstGeom prst="foldedCorner">
            <a:avLst>
              <a:gd name="adj" fmla="val 348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3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Rappel du planning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292" y="162592"/>
            <a:ext cx="1269708" cy="12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1620521" y="882523"/>
            <a:ext cx="2167001" cy="1098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620521" y="2041198"/>
            <a:ext cx="2167001" cy="10983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1620521" y="3206192"/>
            <a:ext cx="2167001" cy="1098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5322926" y="3206192"/>
            <a:ext cx="2167001" cy="10983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b="1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5322926" y="4354652"/>
            <a:ext cx="2167001" cy="1098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322926" y="5503112"/>
            <a:ext cx="2167001" cy="10983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>
            <a:spLocks noChangeAspect="1"/>
          </p:cNvSpPr>
          <p:nvPr/>
        </p:nvSpPr>
        <p:spPr>
          <a:xfrm>
            <a:off x="8410733" y="5238274"/>
            <a:ext cx="3545296" cy="1531647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  <a:r>
              <a:rPr lang="fr-FR" sz="24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6</a:t>
            </a:r>
            <a:endParaRPr lang="fr-FR" sz="2400" b="1" i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sz="2400" b="1" i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+ VOTE</a:t>
            </a:r>
            <a:endParaRPr lang="fr-FR" sz="2400" dirty="0"/>
          </a:p>
        </p:txBody>
      </p:sp>
      <p:sp>
        <p:nvSpPr>
          <p:cNvPr id="21" name="Forme libre 20"/>
          <p:cNvSpPr/>
          <p:nvPr/>
        </p:nvSpPr>
        <p:spPr>
          <a:xfrm>
            <a:off x="112162" y="1309840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112162" y="246851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3878258" y="4798697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sp>
        <p:nvSpPr>
          <p:cNvPr id="24" name="Forme libre 23"/>
          <p:cNvSpPr/>
          <p:nvPr/>
        </p:nvSpPr>
        <p:spPr>
          <a:xfrm>
            <a:off x="112162" y="3633509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 smtClean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878259" y="3633509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 smtClean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144008" y="3900816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400" spc="300" dirty="0" smtClean="0">
                <a:latin typeface="Century Gothic" charset="0"/>
                <a:ea typeface="Century Gothic" charset="0"/>
                <a:cs typeface="Century Gothic" charset="0"/>
              </a:rPr>
              <a:t>matin</a:t>
            </a:r>
            <a:endParaRPr lang="fr-FR" sz="14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3878258" y="3900817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400" spc="300" dirty="0" err="1" smtClean="0">
                <a:latin typeface="Century Gothic" charset="0"/>
                <a:ea typeface="Century Gothic" charset="0"/>
                <a:cs typeface="Century Gothic" charset="0"/>
              </a:rPr>
              <a:t>ap</a:t>
            </a:r>
            <a:r>
              <a:rPr lang="fr-FR" sz="1400" spc="300" dirty="0" smtClean="0">
                <a:latin typeface="Century Gothic" charset="0"/>
                <a:ea typeface="Century Gothic" charset="0"/>
                <a:cs typeface="Century Gothic" charset="0"/>
              </a:rPr>
              <a:t>. midi</a:t>
            </a:r>
            <a:endParaRPr lang="fr-FR" sz="14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878258" y="5951853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7688400" y="6030998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400" spc="300" dirty="0" err="1" smtClean="0">
                <a:latin typeface="Century Gothic" charset="0"/>
                <a:ea typeface="Century Gothic" charset="0"/>
                <a:cs typeface="Century Gothic" charset="0"/>
              </a:rPr>
              <a:t>ap</a:t>
            </a:r>
            <a:r>
              <a:rPr lang="fr-FR" sz="1400" spc="300" dirty="0" smtClean="0">
                <a:latin typeface="Century Gothic" charset="0"/>
                <a:ea typeface="Century Gothic" charset="0"/>
                <a:cs typeface="Century Gothic" charset="0"/>
              </a:rPr>
              <a:t>. midi</a:t>
            </a:r>
            <a:endParaRPr lang="fr-FR" sz="1400" spc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7688400" y="5771059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0112" y="178232"/>
            <a:ext cx="646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 Narrow" charset="0"/>
                <a:ea typeface="Arial Narrow" charset="0"/>
                <a:cs typeface="Arial Narrow" charset="0"/>
              </a:rPr>
              <a:t>DECOUPAGE DE L’ACTIVITE PROJET :  7 SEANCES</a:t>
            </a:r>
            <a:endParaRPr lang="fr-FR" sz="2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8197517" y="1026000"/>
            <a:ext cx="3024596" cy="29947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Identité visuelle</a:t>
            </a:r>
          </a:p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du projet</a:t>
            </a:r>
          </a:p>
          <a:p>
            <a:pPr algn="ctr"/>
            <a:endParaRPr lang="fr-FR" sz="2000" b="1" i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FR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logo 	visuel	           	totem	objet </a:t>
            </a:r>
          </a:p>
          <a:p>
            <a:r>
              <a:rPr lang="fr-FR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    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 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imprimé en 3D       </a:t>
            </a:r>
            <a:endParaRPr lang="fr-FR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     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 </a:t>
            </a:r>
            <a:r>
              <a:rPr lang="fr-FR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découpé au laser</a:t>
            </a:r>
            <a:endParaRPr lang="fr-FR" i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fr-FR" i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*Conçu en Séance 0 ou    éventuellement</a:t>
            </a:r>
          </a:p>
          <a:p>
            <a:r>
              <a:rPr lang="fr-FR" i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en tâche de fond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9689432" y="4080369"/>
            <a:ext cx="16042" cy="10775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3878258" y="1374009"/>
            <a:ext cx="4174879" cy="28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7522430" y="4101093"/>
            <a:ext cx="1097791" cy="718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4907" y="1817450"/>
            <a:ext cx="10515600" cy="515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Encadrants: rôle et présence</a:t>
            </a:r>
          </a:p>
          <a:p>
            <a:pPr marL="457200" lvl="1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 Assurer le suivi de 4 équipes jusqu’au Vendredi matin </a:t>
            </a:r>
          </a:p>
          <a:p>
            <a:pPr lvl="1">
              <a:buFont typeface="Wingdings" charset="2"/>
              <a:buChar char="è"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 Présence non requise pour certaines séances mais l’encadrant doit préciser l’endroit </a:t>
            </a:r>
          </a:p>
          <a:p>
            <a:pPr marL="457200" lvl="1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où il est disponible, ou sinon comment le joindre pour répondre aux questions</a:t>
            </a:r>
          </a:p>
          <a:p>
            <a:pPr lvl="1">
              <a:buFont typeface="Wingdings" charset="2"/>
              <a:buChar char="è"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Participation à la séance plénière de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restitution des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projets le Vendredi après-midi</a:t>
            </a:r>
          </a:p>
          <a:p>
            <a:pPr marL="457200" lvl="1" indent="0">
              <a:buNone/>
            </a:pPr>
            <a:endParaRPr lang="fr-FR" sz="2000" dirty="0">
              <a:latin typeface="Arial Narrow" charset="0"/>
              <a:ea typeface="Arial Narrow" charset="0"/>
              <a:cs typeface="Arial Narrow" charset="0"/>
              <a:sym typeface="Wingdings"/>
            </a:endParaRPr>
          </a:p>
          <a:p>
            <a:pPr marL="0" indent="0">
              <a:buNone/>
            </a:pPr>
            <a:r>
              <a:rPr lang="fr-FR" sz="2400" b="1" dirty="0">
                <a:latin typeface="Arial Narrow" charset="0"/>
                <a:ea typeface="Arial Narrow" charset="0"/>
                <a:cs typeface="Arial Narrow" charset="0"/>
              </a:rPr>
              <a:t>Identité visuelle de chaque équipe</a:t>
            </a:r>
          </a:p>
          <a:p>
            <a:pPr marL="0" indent="0">
              <a:buNone/>
            </a:pPr>
            <a:r>
              <a:rPr lang="fr-FR" sz="2400" b="1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	</a:t>
            </a:r>
            <a:r>
              <a:rPr lang="fr-FR" sz="2000" b="1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</a:t>
            </a:r>
            <a:r>
              <a:rPr lang="fr-FR" sz="2400" b="1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Concevoir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un totem / objet portant l’équipe et son projet: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		- un logo			- un visuel créé pour l’occasion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		- un objet imprimé en 3D	- un objet découpé au laser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	 C’est le travail de toute l’équipe, il doit être original en restant en lien avec l’équipe et le projet</a:t>
            </a:r>
          </a:p>
          <a:p>
            <a:pPr marL="0" indent="0">
              <a:buNone/>
            </a:pPr>
            <a:endParaRPr lang="fr-FR" sz="800" dirty="0">
              <a:latin typeface="Arial Narrow" charset="0"/>
              <a:ea typeface="Arial Narrow" charset="0"/>
              <a:cs typeface="Arial Narrow" charset="0"/>
              <a:sym typeface="Wingdings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ATTENTION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 il sera conçu en </a:t>
            </a:r>
            <a:r>
              <a:rPr lang="fr-FR" sz="2000" dirty="0" smtClean="0">
                <a:latin typeface="Arial Narrow" charset="0"/>
                <a:ea typeface="Arial Narrow" charset="0"/>
                <a:cs typeface="Arial Narrow" charset="0"/>
                <a:sym typeface="Wingdings"/>
              </a:rPr>
              <a:t> séance 0 voire en tâche </a:t>
            </a: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de fond car il n’y a pas de séance dédiée à sa fabrication</a:t>
            </a:r>
          </a:p>
          <a:p>
            <a:pPr marL="0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	</a:t>
            </a:r>
          </a:p>
          <a:p>
            <a:pPr marL="457200" lvl="1" indent="0">
              <a:buNone/>
            </a:pPr>
            <a:r>
              <a:rPr lang="fr-FR" sz="2000" dirty="0">
                <a:latin typeface="Arial Narrow" charset="0"/>
                <a:ea typeface="Arial Narrow" charset="0"/>
                <a:cs typeface="Arial Narrow" charset="0"/>
                <a:sym typeface="Wingdings"/>
              </a:rPr>
              <a:t> </a:t>
            </a:r>
          </a:p>
          <a:p>
            <a:pPr lvl="1">
              <a:buFont typeface="Wingdings" charset="2"/>
              <a:buChar char="è"/>
            </a:pPr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598" y="233918"/>
            <a:ext cx="1444667" cy="732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0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Définir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le sujet</a:t>
            </a:r>
            <a:endParaRPr lang="fr-FR" sz="14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65" y="233917"/>
            <a:ext cx="1444667" cy="732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1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Rédiger page concept</a:t>
            </a:r>
            <a:endParaRPr lang="fr-FR" sz="14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96932" y="233916"/>
            <a:ext cx="1444667" cy="732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2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Usage veille 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&amp; scénarios</a:t>
            </a:r>
            <a:endParaRPr lang="fr-FR" sz="14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599" y="233915"/>
            <a:ext cx="1444667" cy="732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3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Business model </a:t>
            </a:r>
            <a:r>
              <a:rPr lang="fr-FR" sz="1400" b="1" i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canvas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6786266" y="233914"/>
            <a:ext cx="1444667" cy="732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4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Finaliser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le dossier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230933" y="233913"/>
            <a:ext cx="1444667" cy="732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5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Préparer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 plénière</a:t>
            </a:r>
            <a:endParaRPr lang="fr-FR" dirty="0"/>
          </a:p>
        </p:txBody>
      </p:sp>
      <p:sp>
        <p:nvSpPr>
          <p:cNvPr id="11" name="Forme libre 10"/>
          <p:cNvSpPr/>
          <p:nvPr/>
        </p:nvSpPr>
        <p:spPr>
          <a:xfrm>
            <a:off x="9675599" y="233912"/>
            <a:ext cx="1694908" cy="732238"/>
          </a:xfrm>
          <a:custGeom>
            <a:avLst/>
            <a:gdLst>
              <a:gd name="connsiteX0" fmla="*/ 0 w 1694908"/>
              <a:gd name="connsiteY0" fmla="*/ 0 h 576197"/>
              <a:gd name="connsiteX1" fmla="*/ 1444667 w 1694908"/>
              <a:gd name="connsiteY1" fmla="*/ 0 h 576197"/>
              <a:gd name="connsiteX2" fmla="*/ 1444667 w 1694908"/>
              <a:gd name="connsiteY2" fmla="*/ 326 h 576197"/>
              <a:gd name="connsiteX3" fmla="*/ 1694908 w 1694908"/>
              <a:gd name="connsiteY3" fmla="*/ 288101 h 576197"/>
              <a:gd name="connsiteX4" fmla="*/ 1444667 w 1694908"/>
              <a:gd name="connsiteY4" fmla="*/ 575876 h 576197"/>
              <a:gd name="connsiteX5" fmla="*/ 1444667 w 1694908"/>
              <a:gd name="connsiteY5" fmla="*/ 576197 h 576197"/>
              <a:gd name="connsiteX6" fmla="*/ 1444388 w 1694908"/>
              <a:gd name="connsiteY6" fmla="*/ 576197 h 576197"/>
              <a:gd name="connsiteX7" fmla="*/ 0 w 1694908"/>
              <a:gd name="connsiteY7" fmla="*/ 576197 h 57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4908" h="576197">
                <a:moveTo>
                  <a:pt x="0" y="0"/>
                </a:moveTo>
                <a:lnTo>
                  <a:pt x="1444667" y="0"/>
                </a:lnTo>
                <a:lnTo>
                  <a:pt x="1444667" y="326"/>
                </a:lnTo>
                <a:lnTo>
                  <a:pt x="1694908" y="288101"/>
                </a:lnTo>
                <a:lnTo>
                  <a:pt x="1444667" y="575876"/>
                </a:lnTo>
                <a:lnTo>
                  <a:pt x="1444667" y="576197"/>
                </a:lnTo>
                <a:lnTo>
                  <a:pt x="1444388" y="576197"/>
                </a:lnTo>
                <a:lnTo>
                  <a:pt x="0" y="5761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6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Séance 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plénière finale</a:t>
            </a: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07598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2452265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LUNDI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6781247" y="1021765"/>
            <a:ext cx="1444667" cy="243721"/>
          </a:xfrm>
          <a:custGeom>
            <a:avLst/>
            <a:gdLst>
              <a:gd name="connsiteX0" fmla="*/ 234713 w 1753822"/>
              <a:gd name="connsiteY0" fmla="*/ 0 h 472678"/>
              <a:gd name="connsiteX1" fmla="*/ 1509331 w 1753822"/>
              <a:gd name="connsiteY1" fmla="*/ 0 h 472678"/>
              <a:gd name="connsiteX2" fmla="*/ 1509331 w 1753822"/>
              <a:gd name="connsiteY2" fmla="*/ 989 h 472678"/>
              <a:gd name="connsiteX3" fmla="*/ 1519109 w 1753822"/>
              <a:gd name="connsiteY3" fmla="*/ 0 h 472678"/>
              <a:gd name="connsiteX4" fmla="*/ 1753822 w 1753822"/>
              <a:gd name="connsiteY4" fmla="*/ 235528 h 472678"/>
              <a:gd name="connsiteX5" fmla="*/ 1519109 w 1753822"/>
              <a:gd name="connsiteY5" fmla="*/ 471056 h 472678"/>
              <a:gd name="connsiteX6" fmla="*/ 1509331 w 1753822"/>
              <a:gd name="connsiteY6" fmla="*/ 470067 h 472678"/>
              <a:gd name="connsiteX7" fmla="*/ 1509331 w 1753822"/>
              <a:gd name="connsiteY7" fmla="*/ 471055 h 472678"/>
              <a:gd name="connsiteX8" fmla="*/ 250757 w 1753822"/>
              <a:gd name="connsiteY8" fmla="*/ 471055 h 472678"/>
              <a:gd name="connsiteX9" fmla="*/ 234713 w 1753822"/>
              <a:gd name="connsiteY9" fmla="*/ 472678 h 472678"/>
              <a:gd name="connsiteX10" fmla="*/ 0 w 1753822"/>
              <a:gd name="connsiteY10" fmla="*/ 237150 h 472678"/>
              <a:gd name="connsiteX11" fmla="*/ 234713 w 1753822"/>
              <a:gd name="connsiteY11" fmla="*/ 1622 h 47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3822" h="472678">
                <a:moveTo>
                  <a:pt x="234713" y="0"/>
                </a:moveTo>
                <a:lnTo>
                  <a:pt x="1509331" y="0"/>
                </a:lnTo>
                <a:lnTo>
                  <a:pt x="1509331" y="989"/>
                </a:lnTo>
                <a:lnTo>
                  <a:pt x="1519109" y="0"/>
                </a:lnTo>
                <a:cubicBezTo>
                  <a:pt x="1648737" y="0"/>
                  <a:pt x="1753822" y="105449"/>
                  <a:pt x="1753822" y="235528"/>
                </a:cubicBezTo>
                <a:cubicBezTo>
                  <a:pt x="1753822" y="365607"/>
                  <a:pt x="1648737" y="471056"/>
                  <a:pt x="1519109" y="471056"/>
                </a:cubicBezTo>
                <a:lnTo>
                  <a:pt x="1509331" y="470067"/>
                </a:lnTo>
                <a:lnTo>
                  <a:pt x="1509331" y="471055"/>
                </a:lnTo>
                <a:lnTo>
                  <a:pt x="250757" y="471055"/>
                </a:lnTo>
                <a:lnTo>
                  <a:pt x="234713" y="472678"/>
                </a:lnTo>
                <a:cubicBezTo>
                  <a:pt x="105085" y="472678"/>
                  <a:pt x="0" y="367229"/>
                  <a:pt x="0" y="237150"/>
                </a:cubicBezTo>
                <a:cubicBezTo>
                  <a:pt x="0" y="107071"/>
                  <a:pt x="105085" y="1622"/>
                  <a:pt x="234713" y="1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300" dirty="0">
                <a:latin typeface="Century Gothic" charset="0"/>
                <a:ea typeface="Century Gothic" charset="0"/>
                <a:cs typeface="Century Gothic" charset="0"/>
              </a:rPr>
              <a:t>MERCREDI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3898349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MARDI</a:t>
            </a:r>
            <a:endParaRPr lang="fr-FR" sz="1400" spc="600" dirty="0"/>
          </a:p>
        </p:txBody>
      </p:sp>
      <p:sp>
        <p:nvSpPr>
          <p:cNvPr id="40" name="Forme libre 39"/>
          <p:cNvSpPr/>
          <p:nvPr/>
        </p:nvSpPr>
        <p:spPr>
          <a:xfrm>
            <a:off x="8237368" y="1021765"/>
            <a:ext cx="2876462" cy="249182"/>
          </a:xfrm>
          <a:custGeom>
            <a:avLst/>
            <a:gdLst>
              <a:gd name="connsiteX0" fmla="*/ 2725171 w 2876462"/>
              <a:gd name="connsiteY0" fmla="*/ 0 h 249182"/>
              <a:gd name="connsiteX1" fmla="*/ 2876462 w 2876462"/>
              <a:gd name="connsiteY1" fmla="*/ 123504 h 249182"/>
              <a:gd name="connsiteX2" fmla="*/ 2784061 w 2876462"/>
              <a:gd name="connsiteY2" fmla="*/ 237302 h 249182"/>
              <a:gd name="connsiteX3" fmla="*/ 2726005 w 2876462"/>
              <a:gd name="connsiteY3" fmla="*/ 246871 h 249182"/>
              <a:gd name="connsiteX4" fmla="*/ 2726005 w 2876462"/>
              <a:gd name="connsiteY4" fmla="*/ 247008 h 249182"/>
              <a:gd name="connsiteX5" fmla="*/ 2725171 w 2876462"/>
              <a:gd name="connsiteY5" fmla="*/ 247008 h 249182"/>
              <a:gd name="connsiteX6" fmla="*/ 164482 w 2876462"/>
              <a:gd name="connsiteY6" fmla="*/ 247008 h 249182"/>
              <a:gd name="connsiteX7" fmla="*/ 151291 w 2876462"/>
              <a:gd name="connsiteY7" fmla="*/ 249182 h 249182"/>
              <a:gd name="connsiteX8" fmla="*/ 0 w 2876462"/>
              <a:gd name="connsiteY8" fmla="*/ 125678 h 249182"/>
              <a:gd name="connsiteX9" fmla="*/ 151291 w 2876462"/>
              <a:gd name="connsiteY9" fmla="*/ 2174 h 249182"/>
              <a:gd name="connsiteX10" fmla="*/ 153349 w 2876462"/>
              <a:gd name="connsiteY10" fmla="*/ 2513 h 249182"/>
              <a:gd name="connsiteX11" fmla="*/ 153349 w 2876462"/>
              <a:gd name="connsiteY11" fmla="*/ 1737 h 249182"/>
              <a:gd name="connsiteX12" fmla="*/ 2714632 w 2876462"/>
              <a:gd name="connsiteY12" fmla="*/ 1737 h 2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6462" h="249182">
                <a:moveTo>
                  <a:pt x="2725171" y="0"/>
                </a:moveTo>
                <a:cubicBezTo>
                  <a:pt x="2808727" y="0"/>
                  <a:pt x="2876462" y="55295"/>
                  <a:pt x="2876462" y="123504"/>
                </a:cubicBezTo>
                <a:cubicBezTo>
                  <a:pt x="2876462" y="174661"/>
                  <a:pt x="2838361" y="218553"/>
                  <a:pt x="2784061" y="237302"/>
                </a:cubicBezTo>
                <a:lnTo>
                  <a:pt x="2726005" y="246871"/>
                </a:lnTo>
                <a:lnTo>
                  <a:pt x="2726005" y="247008"/>
                </a:lnTo>
                <a:lnTo>
                  <a:pt x="2725171" y="247008"/>
                </a:lnTo>
                <a:lnTo>
                  <a:pt x="164482" y="247008"/>
                </a:lnTo>
                <a:lnTo>
                  <a:pt x="151291" y="249182"/>
                </a:lnTo>
                <a:cubicBezTo>
                  <a:pt x="67735" y="249182"/>
                  <a:pt x="0" y="193887"/>
                  <a:pt x="0" y="125678"/>
                </a:cubicBezTo>
                <a:cubicBezTo>
                  <a:pt x="0" y="57469"/>
                  <a:pt x="67735" y="2174"/>
                  <a:pt x="151291" y="2174"/>
                </a:cubicBezTo>
                <a:lnTo>
                  <a:pt x="153349" y="2513"/>
                </a:lnTo>
                <a:lnTo>
                  <a:pt x="153349" y="1737"/>
                </a:lnTo>
                <a:lnTo>
                  <a:pt x="2714632" y="17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pc="600" dirty="0">
                <a:latin typeface="Century Gothic" charset="0"/>
                <a:ea typeface="Century Gothic" charset="0"/>
                <a:cs typeface="Century Gothic" charset="0"/>
              </a:rPr>
              <a:t>VENDREDI</a:t>
            </a:r>
            <a:endParaRPr lang="fr-FR" sz="1400" spc="6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-3" r="145"/>
          <a:stretch/>
        </p:blipFill>
        <p:spPr>
          <a:xfrm>
            <a:off x="112162" y="6109211"/>
            <a:ext cx="2122956" cy="66071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-120309" y="1279236"/>
            <a:ext cx="1592652" cy="5319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PRESENCE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ENCADRANTS</a:t>
            </a:r>
            <a:endParaRPr lang="fr-FR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498899" y="1670428"/>
            <a:ext cx="9287921" cy="164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2343066" y="966150"/>
            <a:ext cx="2052" cy="69881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9813013" y="933923"/>
            <a:ext cx="1201" cy="73814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3759519" y="966150"/>
            <a:ext cx="7999" cy="69881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5250284" y="940089"/>
            <a:ext cx="3135" cy="724879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6605354" y="933923"/>
            <a:ext cx="19664" cy="73104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7948602" y="916203"/>
            <a:ext cx="19664" cy="73104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4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2392</Words>
  <Application>Microsoft Office PowerPoint</Application>
  <PresentationFormat>Grand écran</PresentationFormat>
  <Paragraphs>1009</Paragraphs>
  <Slides>39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Calibri Light</vt:lpstr>
      <vt:lpstr>Century Gothic</vt:lpstr>
      <vt:lpstr>Wingdings</vt:lpstr>
      <vt:lpstr>Thème Office</vt:lpstr>
      <vt:lpstr>Intégration des 3A - Sept 2017 « pionniers du projet »</vt:lpstr>
      <vt:lpstr>Présentation semaine « Pionniers du Projet »</vt:lpstr>
      <vt:lpstr>Les Pionniers du Projet</vt:lpstr>
      <vt:lpstr>Présentation PowerPoint</vt:lpstr>
      <vt:lpstr>slides de Xavier  guide méthodologique sur le wiki  à ajouter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Déroulé de l’activité de créativité</vt:lpstr>
      <vt:lpstr>Déroulé de l’activité de choix du sujet</vt:lpstr>
      <vt:lpstr>Déroulé de l’activité de choix du sujet</vt:lpstr>
      <vt:lpstr>Suite de l’activité de créativité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scénario d’usage</vt:lpstr>
      <vt:lpstr>Intérêt du scénario d’usage</vt:lpstr>
      <vt:lpstr>Exemple de scénario d’usage: ouvre bouteille</vt:lpstr>
      <vt:lpstr>Présentation PowerPoint</vt:lpstr>
      <vt:lpstr>Présentation PowerPoint</vt:lpstr>
      <vt:lpstr>Déroulé de l’activité de confrontation</vt:lpstr>
      <vt:lpstr>Le Business Model Canvas</vt:lpstr>
      <vt:lpstr>Le Business Model Canvas</vt:lpstr>
      <vt:lpstr>Les Bases du Business Model Canvas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Liens internet sur quelques éléments de com</vt:lpstr>
      <vt:lpstr>Présentation PowerPoint</vt:lpstr>
      <vt:lpstr>Présentation PowerPoint</vt:lpstr>
      <vt:lpstr>Séance plénière finale: le déroulé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FOSSE Pierre</dc:creator>
  <cp:lastModifiedBy>Christophe Chaillou</cp:lastModifiedBy>
  <cp:revision>244</cp:revision>
  <dcterms:created xsi:type="dcterms:W3CDTF">2017-08-08T06:34:42Z</dcterms:created>
  <dcterms:modified xsi:type="dcterms:W3CDTF">2017-09-01T16:32:08Z</dcterms:modified>
</cp:coreProperties>
</file>