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1"/>
  </p:notesMasterIdLst>
  <p:handoutMasterIdLst>
    <p:handoutMasterId r:id="rId12"/>
  </p:handoutMasterIdLst>
  <p:sldIdLst>
    <p:sldId id="263" r:id="rId2"/>
    <p:sldId id="261" r:id="rId3"/>
    <p:sldId id="264" r:id="rId4"/>
    <p:sldId id="268" r:id="rId5"/>
    <p:sldId id="262" r:id="rId6"/>
    <p:sldId id="265" r:id="rId7"/>
    <p:sldId id="266" r:id="rId8"/>
    <p:sldId id="257"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695"/>
    <a:srgbClr val="52B6D0"/>
    <a:srgbClr val="B2D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819" autoAdjust="0"/>
  </p:normalViewPr>
  <p:slideViewPr>
    <p:cSldViewPr snapToGrid="0" snapToObjects="1">
      <p:cViewPr varScale="1">
        <p:scale>
          <a:sx n="76" d="100"/>
          <a:sy n="76" d="100"/>
        </p:scale>
        <p:origin x="9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01D446A-7370-461E-B605-9C0D63DBE9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5FDC3F2-860A-43A4-A66B-4577ABDFC3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A40423-F1C0-4DEC-96F6-CC5A48C2DD3A}" type="datetimeFigureOut">
              <a:rPr lang="fr-FR" smtClean="0"/>
              <a:t>19/10/2021</a:t>
            </a:fld>
            <a:endParaRPr lang="fr-FR"/>
          </a:p>
        </p:txBody>
      </p:sp>
      <p:sp>
        <p:nvSpPr>
          <p:cNvPr id="4" name="Espace réservé du pied de page 3">
            <a:extLst>
              <a:ext uri="{FF2B5EF4-FFF2-40B4-BE49-F238E27FC236}">
                <a16:creationId xmlns:a16="http://schemas.microsoft.com/office/drawing/2014/main" id="{4CFE7211-6F41-470C-8040-200CA7A581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B7786D8-6069-4D33-AA9D-2EB481FA5B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80BEB-98A0-4582-9BCF-9C85E2384839}" type="slidenum">
              <a:rPr lang="fr-FR" smtClean="0"/>
              <a:t>‹N°›</a:t>
            </a:fld>
            <a:endParaRPr lang="fr-FR"/>
          </a:p>
        </p:txBody>
      </p:sp>
    </p:spTree>
    <p:extLst>
      <p:ext uri="{BB962C8B-B14F-4D97-AF65-F5344CB8AC3E}">
        <p14:creationId xmlns:p14="http://schemas.microsoft.com/office/powerpoint/2010/main" val="2061191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F692F-82C5-4C0C-BB97-565B8D9B4CC5}" type="datetimeFigureOut">
              <a:rPr lang="fr-FR" smtClean="0"/>
              <a:t>19/10/2021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5E8C5-CF73-4DC3-8BEA-F6BA4EE4D4F9}" type="slidenum">
              <a:rPr lang="fr-FR" smtClean="0"/>
              <a:t>‹N°›</a:t>
            </a:fld>
            <a:endParaRPr lang="fr-FR"/>
          </a:p>
        </p:txBody>
      </p:sp>
    </p:spTree>
    <p:extLst>
      <p:ext uri="{BB962C8B-B14F-4D97-AF65-F5344CB8AC3E}">
        <p14:creationId xmlns:p14="http://schemas.microsoft.com/office/powerpoint/2010/main" val="1680137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 peut apporter notre projet aux étudiants et personnels de l’Université de Lille, aux agriculteurs et producteurs locaux, ainsi qu’aux organismes partenaires, publics ou privés ?</a:t>
            </a:r>
          </a:p>
          <a:p>
            <a:r>
              <a:rPr lang="fr-FR" dirty="0"/>
              <a:t>Pour ça, jeu de rôles (si ça vous va)</a:t>
            </a:r>
          </a:p>
        </p:txBody>
      </p:sp>
      <p:sp>
        <p:nvSpPr>
          <p:cNvPr id="4" name="Espace réservé du numéro de diapositive 3"/>
          <p:cNvSpPr>
            <a:spLocks noGrp="1"/>
          </p:cNvSpPr>
          <p:nvPr>
            <p:ph type="sldNum" sz="quarter" idx="5"/>
          </p:nvPr>
        </p:nvSpPr>
        <p:spPr/>
        <p:txBody>
          <a:bodyPr/>
          <a:lstStyle/>
          <a:p>
            <a:fld id="{1EA5E8C5-CF73-4DC3-8BEA-F6BA4EE4D4F9}" type="slidenum">
              <a:rPr lang="fr-FR" smtClean="0"/>
              <a:t>1</a:t>
            </a:fld>
            <a:endParaRPr lang="fr-FR"/>
          </a:p>
        </p:txBody>
      </p:sp>
    </p:spTree>
    <p:extLst>
      <p:ext uri="{BB962C8B-B14F-4D97-AF65-F5344CB8AC3E}">
        <p14:creationId xmlns:p14="http://schemas.microsoft.com/office/powerpoint/2010/main" val="310414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le travail effectué et la nature de notre POC.</a:t>
            </a:r>
          </a:p>
          <a:p>
            <a:r>
              <a:rPr lang="fr-FR" dirty="0"/>
              <a:t>Expliquer la démarche pour demander des fonds aux organismes publics et l’intérêt d’être portés par une association </a:t>
            </a:r>
            <a:r>
              <a:rPr lang="fr-FR" dirty="0" err="1"/>
              <a:t>pré-existante</a:t>
            </a:r>
            <a:r>
              <a:rPr lang="fr-FR" dirty="0"/>
              <a:t>.</a:t>
            </a:r>
          </a:p>
          <a:p>
            <a:r>
              <a:rPr lang="fr-FR" dirty="0"/>
              <a:t>Dire qu’on a écrit les mails et trouvé des partenaires potentiels (producteurs/cuisiniers) afin de montrer qu’on peut réaliser le projet.</a:t>
            </a:r>
          </a:p>
        </p:txBody>
      </p:sp>
      <p:sp>
        <p:nvSpPr>
          <p:cNvPr id="4" name="Espace réservé du numéro de diapositive 3"/>
          <p:cNvSpPr>
            <a:spLocks noGrp="1"/>
          </p:cNvSpPr>
          <p:nvPr>
            <p:ph type="sldNum" sz="quarter" idx="5"/>
          </p:nvPr>
        </p:nvSpPr>
        <p:spPr/>
        <p:txBody>
          <a:bodyPr/>
          <a:lstStyle/>
          <a:p>
            <a:fld id="{1EA5E8C5-CF73-4DC3-8BEA-F6BA4EE4D4F9}" type="slidenum">
              <a:rPr lang="fr-FR" smtClean="0"/>
              <a:t>3</a:t>
            </a:fld>
            <a:endParaRPr lang="fr-FR"/>
          </a:p>
        </p:txBody>
      </p:sp>
    </p:spTree>
    <p:extLst>
      <p:ext uri="{BB962C8B-B14F-4D97-AF65-F5344CB8AC3E}">
        <p14:creationId xmlns:p14="http://schemas.microsoft.com/office/powerpoint/2010/main" val="87551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du sondage et de l’importance des résultats</a:t>
            </a:r>
          </a:p>
        </p:txBody>
      </p:sp>
      <p:sp>
        <p:nvSpPr>
          <p:cNvPr id="4" name="Espace réservé du numéro de diapositive 3"/>
          <p:cNvSpPr>
            <a:spLocks noGrp="1"/>
          </p:cNvSpPr>
          <p:nvPr>
            <p:ph type="sldNum" sz="quarter" idx="5"/>
          </p:nvPr>
        </p:nvSpPr>
        <p:spPr/>
        <p:txBody>
          <a:bodyPr/>
          <a:lstStyle/>
          <a:p>
            <a:fld id="{1EA5E8C5-CF73-4DC3-8BEA-F6BA4EE4D4F9}" type="slidenum">
              <a:rPr lang="fr-FR" smtClean="0"/>
              <a:t>4</a:t>
            </a:fld>
            <a:endParaRPr lang="fr-FR"/>
          </a:p>
        </p:txBody>
      </p:sp>
    </p:spTree>
    <p:extLst>
      <p:ext uri="{BB962C8B-B14F-4D97-AF65-F5344CB8AC3E}">
        <p14:creationId xmlns:p14="http://schemas.microsoft.com/office/powerpoint/2010/main" val="412656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le Business model</a:t>
            </a:r>
          </a:p>
        </p:txBody>
      </p:sp>
      <p:sp>
        <p:nvSpPr>
          <p:cNvPr id="4" name="Espace réservé du numéro de diapositive 3"/>
          <p:cNvSpPr>
            <a:spLocks noGrp="1"/>
          </p:cNvSpPr>
          <p:nvPr>
            <p:ph type="sldNum" sz="quarter" idx="5"/>
          </p:nvPr>
        </p:nvSpPr>
        <p:spPr/>
        <p:txBody>
          <a:bodyPr/>
          <a:lstStyle/>
          <a:p>
            <a:fld id="{1EA5E8C5-CF73-4DC3-8BEA-F6BA4EE4D4F9}" type="slidenum">
              <a:rPr lang="fr-FR" smtClean="0"/>
              <a:t>5</a:t>
            </a:fld>
            <a:endParaRPr lang="fr-FR"/>
          </a:p>
        </p:txBody>
      </p:sp>
    </p:spTree>
    <p:extLst>
      <p:ext uri="{BB962C8B-B14F-4D97-AF65-F5344CB8AC3E}">
        <p14:creationId xmlns:p14="http://schemas.microsoft.com/office/powerpoint/2010/main" val="71237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les possibilités et enjeux</a:t>
            </a:r>
          </a:p>
        </p:txBody>
      </p:sp>
      <p:sp>
        <p:nvSpPr>
          <p:cNvPr id="4" name="Espace réservé du numéro de diapositive 3"/>
          <p:cNvSpPr>
            <a:spLocks noGrp="1"/>
          </p:cNvSpPr>
          <p:nvPr>
            <p:ph type="sldNum" sz="quarter" idx="5"/>
          </p:nvPr>
        </p:nvSpPr>
        <p:spPr/>
        <p:txBody>
          <a:bodyPr/>
          <a:lstStyle/>
          <a:p>
            <a:fld id="{1EA5E8C5-CF73-4DC3-8BEA-F6BA4EE4D4F9}" type="slidenum">
              <a:rPr lang="fr-FR" smtClean="0"/>
              <a:t>6</a:t>
            </a:fld>
            <a:endParaRPr lang="fr-FR"/>
          </a:p>
        </p:txBody>
      </p:sp>
    </p:spTree>
    <p:extLst>
      <p:ext uri="{BB962C8B-B14F-4D97-AF65-F5344CB8AC3E}">
        <p14:creationId xmlns:p14="http://schemas.microsoft.com/office/powerpoint/2010/main" val="108335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les affiches, expliquer pour le compte Instagram</a:t>
            </a:r>
          </a:p>
        </p:txBody>
      </p:sp>
      <p:sp>
        <p:nvSpPr>
          <p:cNvPr id="4" name="Espace réservé du numéro de diapositive 3"/>
          <p:cNvSpPr>
            <a:spLocks noGrp="1"/>
          </p:cNvSpPr>
          <p:nvPr>
            <p:ph type="sldNum" sz="quarter" idx="5"/>
          </p:nvPr>
        </p:nvSpPr>
        <p:spPr/>
        <p:txBody>
          <a:bodyPr/>
          <a:lstStyle/>
          <a:p>
            <a:fld id="{1EA5E8C5-CF73-4DC3-8BEA-F6BA4EE4D4F9}" type="slidenum">
              <a:rPr lang="fr-FR" smtClean="0"/>
              <a:t>7</a:t>
            </a:fld>
            <a:endParaRPr lang="fr-FR"/>
          </a:p>
        </p:txBody>
      </p:sp>
    </p:spTree>
    <p:extLst>
      <p:ext uri="{BB962C8B-B14F-4D97-AF65-F5344CB8AC3E}">
        <p14:creationId xmlns:p14="http://schemas.microsoft.com/office/powerpoint/2010/main" val="350926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Expliquer l’intérêt de montrer aux étudiants qu’il est possible de cuisiner simplement de bons plats à base de produits de saison peu ou pas transformés</a:t>
            </a:r>
          </a:p>
        </p:txBody>
      </p:sp>
      <p:sp>
        <p:nvSpPr>
          <p:cNvPr id="4" name="Espace réservé du numéro de diapositive 3"/>
          <p:cNvSpPr>
            <a:spLocks noGrp="1"/>
          </p:cNvSpPr>
          <p:nvPr>
            <p:ph type="sldNum" sz="quarter" idx="5"/>
          </p:nvPr>
        </p:nvSpPr>
        <p:spPr/>
        <p:txBody>
          <a:bodyPr/>
          <a:lstStyle/>
          <a:p>
            <a:fld id="{1EA5E8C5-CF73-4DC3-8BEA-F6BA4EE4D4F9}" type="slidenum">
              <a:rPr lang="fr-FR" smtClean="0"/>
              <a:t>8</a:t>
            </a:fld>
            <a:endParaRPr lang="fr-FR"/>
          </a:p>
        </p:txBody>
      </p:sp>
    </p:spTree>
    <p:extLst>
      <p:ext uri="{BB962C8B-B14F-4D97-AF65-F5344CB8AC3E}">
        <p14:creationId xmlns:p14="http://schemas.microsoft.com/office/powerpoint/2010/main" val="285713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Conclusion et fin</a:t>
            </a:r>
          </a:p>
        </p:txBody>
      </p:sp>
      <p:sp>
        <p:nvSpPr>
          <p:cNvPr id="4" name="Espace réservé du numéro de diapositive 3"/>
          <p:cNvSpPr>
            <a:spLocks noGrp="1"/>
          </p:cNvSpPr>
          <p:nvPr>
            <p:ph type="sldNum" sz="quarter" idx="5"/>
          </p:nvPr>
        </p:nvSpPr>
        <p:spPr/>
        <p:txBody>
          <a:bodyPr/>
          <a:lstStyle/>
          <a:p>
            <a:fld id="{1EA5E8C5-CF73-4DC3-8BEA-F6BA4EE4D4F9}" type="slidenum">
              <a:rPr lang="fr-FR" smtClean="0"/>
              <a:t>9</a:t>
            </a:fld>
            <a:endParaRPr lang="fr-FR"/>
          </a:p>
        </p:txBody>
      </p:sp>
    </p:spTree>
    <p:extLst>
      <p:ext uri="{BB962C8B-B14F-4D97-AF65-F5344CB8AC3E}">
        <p14:creationId xmlns:p14="http://schemas.microsoft.com/office/powerpoint/2010/main" val="328714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ED7D82C-F042-402F-9F99-70BD1C5F6535}" type="datetime1">
              <a:rPr lang="fr-FR" smtClean="0"/>
              <a:t>19/10/2021</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35943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13B78CC-4105-4490-A7DE-F92AE9490DC8}" type="datetime1">
              <a:rPr lang="fr-FR" smtClean="0"/>
              <a:t>19/10/2021</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364929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D86C52-8CCF-4F49-95F3-539C28037CF4}" type="datetime1">
              <a:rPr lang="fr-FR" smtClean="0"/>
              <a:t>19/10/2021</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5B752E-0340-FF44-B67A-74C0387B54A8}"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643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2BA398D-6FF2-42A3-A906-8CAE8497EBB0}" type="datetime1">
              <a:rPr lang="fr-FR" smtClean="0"/>
              <a:t>19/10/2021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124211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6E8CEF19-A346-46E5-809A-1E18B86C13B3}" type="datetime1">
              <a:rPr lang="fr-FR" smtClean="0"/>
              <a:t>19/10/2021</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5B752E-0340-FF44-B67A-74C0387B54A8}"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2769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201151FA-9B25-4C55-A85A-6BE60FA27470}" type="datetime1">
              <a:rPr lang="fr-FR" smtClean="0"/>
              <a:t>19/10/2021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1387338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E446C6-10A2-4230-ADF9-6A77EAF59BD0}" type="datetime1">
              <a:rPr lang="fr-FR" smtClean="0"/>
              <a:t>19/10/2021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251428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B64EF76-5501-4136-8AE4-6338614CCED8}" type="datetime1">
              <a:rPr lang="fr-FR" smtClean="0"/>
              <a:t>19/10/2021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327363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3C570C-B475-4F39-A425-B2A472954808}" type="datetime1">
              <a:rPr lang="fr-FR" smtClean="0"/>
              <a:t>19/10/2021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86428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94B646-EA1C-421E-80C5-56E91BC22AB2}" type="datetime1">
              <a:rPr lang="fr-FR" smtClean="0"/>
              <a:t>19/10/2021</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416112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438A62-1B59-4C21-8277-214E507F88B2}" type="datetime1">
              <a:rPr lang="fr-FR" smtClean="0"/>
              <a:t>19/10/2021</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39909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C86321C-B4B6-4934-9AF8-E1F8CF8DE17C}" type="datetime1">
              <a:rPr lang="fr-FR" smtClean="0"/>
              <a:t>19/10/2021</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284612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8E3D4D-E139-4319-8186-0829A2D0BCDA}" type="datetime1">
              <a:rPr lang="fr-FR" smtClean="0"/>
              <a:t>19/10/2021</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215186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C82F7-497C-4477-B06F-867EE0E6ED94}" type="datetime1">
              <a:rPr lang="fr-FR" smtClean="0"/>
              <a:t>19/10/2021</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133518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81ADD5-DE69-4F2B-AE57-EEDB1C9DC112}" type="datetime1">
              <a:rPr lang="fr-FR" smtClean="0"/>
              <a:t>19/10/2021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270811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CE1A8D0-068C-4182-9712-4C9DA3954557}" type="datetime1">
              <a:rPr lang="fr-FR" smtClean="0"/>
              <a:t>19/10/2021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5B752E-0340-FF44-B67A-74C0387B54A8}" type="slidenum">
              <a:rPr lang="fr-FR" smtClean="0"/>
              <a:t>‹N°›</a:t>
            </a:fld>
            <a:endParaRPr lang="fr-FR"/>
          </a:p>
        </p:txBody>
      </p:sp>
    </p:spTree>
    <p:extLst>
      <p:ext uri="{BB962C8B-B14F-4D97-AF65-F5344CB8AC3E}">
        <p14:creationId xmlns:p14="http://schemas.microsoft.com/office/powerpoint/2010/main" val="60289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8159912-FCF9-4741-BBDD-90C1D70357D9}" type="datetime1">
              <a:rPr lang="fr-FR" smtClean="0"/>
              <a:t>19/10/2021</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5B752E-0340-FF44-B67A-74C0387B54A8}" type="slidenum">
              <a:rPr lang="fr-FR" smtClean="0"/>
              <a:t>‹N°›</a:t>
            </a:fld>
            <a:endParaRPr lang="fr-FR"/>
          </a:p>
        </p:txBody>
      </p:sp>
    </p:spTree>
    <p:extLst>
      <p:ext uri="{BB962C8B-B14F-4D97-AF65-F5344CB8AC3E}">
        <p14:creationId xmlns:p14="http://schemas.microsoft.com/office/powerpoint/2010/main" val="424128775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D94C48-4CAB-4273-8C06-427878B54AF0}"/>
              </a:ext>
            </a:extLst>
          </p:cNvPr>
          <p:cNvSpPr>
            <a:spLocks noGrp="1"/>
          </p:cNvSpPr>
          <p:nvPr>
            <p:ph type="ctrTitle"/>
          </p:nvPr>
        </p:nvSpPr>
        <p:spPr>
          <a:xfrm>
            <a:off x="1638300" y="-1"/>
            <a:ext cx="8915399" cy="1126282"/>
          </a:xfrm>
        </p:spPr>
        <p:txBody>
          <a:bodyPr>
            <a:normAutofit/>
          </a:bodyPr>
          <a:lstStyle/>
          <a:p>
            <a:pPr algn="ctr"/>
            <a:r>
              <a:rPr lang="fr-FR" dirty="0" err="1"/>
              <a:t>Agri’campus</a:t>
            </a:r>
            <a:endParaRPr lang="fr-FR" dirty="0"/>
          </a:p>
        </p:txBody>
      </p:sp>
      <p:sp>
        <p:nvSpPr>
          <p:cNvPr id="4" name="Espace réservé du numéro de diapositive 3">
            <a:extLst>
              <a:ext uri="{FF2B5EF4-FFF2-40B4-BE49-F238E27FC236}">
                <a16:creationId xmlns:a16="http://schemas.microsoft.com/office/drawing/2014/main" id="{84D8E43F-B407-4ED9-ACFE-795ED83D1965}"/>
              </a:ext>
            </a:extLst>
          </p:cNvPr>
          <p:cNvSpPr>
            <a:spLocks noGrp="1"/>
          </p:cNvSpPr>
          <p:nvPr>
            <p:ph type="sldNum" sz="quarter" idx="12"/>
          </p:nvPr>
        </p:nvSpPr>
        <p:spPr/>
        <p:txBody>
          <a:bodyPr/>
          <a:lstStyle/>
          <a:p>
            <a:fld id="{8A5B752E-0340-FF44-B67A-74C0387B54A8}" type="slidenum">
              <a:rPr lang="fr-FR" smtClean="0"/>
              <a:t>1</a:t>
            </a:fld>
            <a:endParaRPr lang="fr-FR"/>
          </a:p>
        </p:txBody>
      </p:sp>
      <p:pic>
        <p:nvPicPr>
          <p:cNvPr id="6" name="Image 5">
            <a:extLst>
              <a:ext uri="{FF2B5EF4-FFF2-40B4-BE49-F238E27FC236}">
                <a16:creationId xmlns:a16="http://schemas.microsoft.com/office/drawing/2014/main" id="{636CBC13-F0B6-400A-B2CC-17ADF949D89E}"/>
              </a:ext>
            </a:extLst>
          </p:cNvPr>
          <p:cNvPicPr>
            <a:picLocks noChangeAspect="1"/>
          </p:cNvPicPr>
          <p:nvPr/>
        </p:nvPicPr>
        <p:blipFill>
          <a:blip r:embed="rId3"/>
          <a:stretch>
            <a:fillRect/>
          </a:stretch>
        </p:blipFill>
        <p:spPr>
          <a:xfrm>
            <a:off x="3428036" y="1314817"/>
            <a:ext cx="5335926" cy="5335926"/>
          </a:xfrm>
          <a:prstGeom prst="rect">
            <a:avLst/>
          </a:prstGeom>
        </p:spPr>
      </p:pic>
    </p:spTree>
    <p:extLst>
      <p:ext uri="{BB962C8B-B14F-4D97-AF65-F5344CB8AC3E}">
        <p14:creationId xmlns:p14="http://schemas.microsoft.com/office/powerpoint/2010/main" val="282606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D76DE-20F5-42CB-B88B-B2420B0A47A6}"/>
              </a:ext>
            </a:extLst>
          </p:cNvPr>
          <p:cNvSpPr>
            <a:spLocks noGrp="1"/>
          </p:cNvSpPr>
          <p:nvPr>
            <p:ph type="ctrTitle"/>
          </p:nvPr>
        </p:nvSpPr>
        <p:spPr>
          <a:xfrm>
            <a:off x="1524000" y="199085"/>
            <a:ext cx="9144000" cy="839602"/>
          </a:xfrm>
        </p:spPr>
        <p:txBody>
          <a:bodyPr>
            <a:normAutofit fontScale="90000"/>
          </a:bodyPr>
          <a:lstStyle/>
          <a:p>
            <a:pPr algn="ctr"/>
            <a:r>
              <a:rPr lang="fr-FR" dirty="0"/>
              <a:t>L’équipe </a:t>
            </a:r>
            <a:r>
              <a:rPr lang="fr-FR" dirty="0" err="1"/>
              <a:t>Agri’campus</a:t>
            </a:r>
            <a:endParaRPr lang="fr-FR" dirty="0"/>
          </a:p>
        </p:txBody>
      </p:sp>
      <p:sp>
        <p:nvSpPr>
          <p:cNvPr id="3" name="Sous-titre 2">
            <a:extLst>
              <a:ext uri="{FF2B5EF4-FFF2-40B4-BE49-F238E27FC236}">
                <a16:creationId xmlns:a16="http://schemas.microsoft.com/office/drawing/2014/main" id="{70AD09AB-65D7-4A2A-8AC1-31D1852D97B6}"/>
              </a:ext>
            </a:extLst>
          </p:cNvPr>
          <p:cNvSpPr>
            <a:spLocks noGrp="1"/>
          </p:cNvSpPr>
          <p:nvPr>
            <p:ph type="subTitle" idx="1"/>
          </p:nvPr>
        </p:nvSpPr>
        <p:spPr>
          <a:xfrm>
            <a:off x="5512670" y="1272619"/>
            <a:ext cx="6478229" cy="5269584"/>
          </a:xfrm>
        </p:spPr>
        <p:txBody>
          <a:bodyPr>
            <a:normAutofit/>
          </a:bodyPr>
          <a:lstStyle/>
          <a:p>
            <a:pPr algn="l">
              <a:buFont typeface="Arial" panose="020B0604020202020204" pitchFamily="34" charset="0"/>
              <a:buChar char="•"/>
            </a:pPr>
            <a:r>
              <a:rPr lang="fr-FR" b="0" i="0" dirty="0" err="1">
                <a:solidFill>
                  <a:srgbClr val="252525"/>
                </a:solidFill>
                <a:effectLst/>
                <a:latin typeface="Arial" panose="020B0604020202020204" pitchFamily="34" charset="0"/>
              </a:rPr>
              <a:t>Blazère</a:t>
            </a:r>
            <a:r>
              <a:rPr lang="fr-FR" b="0" i="0" dirty="0">
                <a:solidFill>
                  <a:srgbClr val="252525"/>
                </a:solidFill>
                <a:effectLst/>
                <a:latin typeface="Arial" panose="020B0604020202020204" pitchFamily="34" charset="0"/>
              </a:rPr>
              <a:t> Arsène, filière Génie Civil</a:t>
            </a:r>
          </a:p>
          <a:p>
            <a:pPr algn="l">
              <a:buFont typeface="Arial" panose="020B0604020202020204" pitchFamily="34" charset="0"/>
              <a:buChar char="•"/>
            </a:pPr>
            <a:endParaRPr lang="fr-FR" b="0" i="0" dirty="0">
              <a:solidFill>
                <a:srgbClr val="252525"/>
              </a:solidFill>
              <a:effectLst/>
              <a:latin typeface="Arial" panose="020B0604020202020204" pitchFamily="34" charset="0"/>
            </a:endParaRPr>
          </a:p>
          <a:p>
            <a:pPr>
              <a:buFont typeface="Arial" panose="020B0604020202020204" pitchFamily="34" charset="0"/>
              <a:buChar char="•"/>
            </a:pPr>
            <a:r>
              <a:rPr lang="fr-FR" dirty="0" err="1">
                <a:solidFill>
                  <a:srgbClr val="252525"/>
                </a:solidFill>
                <a:latin typeface="Arial" panose="020B0604020202020204" pitchFamily="34" charset="0"/>
              </a:rPr>
              <a:t>Buonomo</a:t>
            </a:r>
            <a:r>
              <a:rPr lang="fr-FR" dirty="0">
                <a:solidFill>
                  <a:srgbClr val="252525"/>
                </a:solidFill>
                <a:latin typeface="Arial" panose="020B0604020202020204" pitchFamily="34" charset="0"/>
              </a:rPr>
              <a:t> Carla, filière Informatique et Statistiques</a:t>
            </a:r>
          </a:p>
          <a:p>
            <a:pPr algn="l">
              <a:buFont typeface="Arial" panose="020B0604020202020204" pitchFamily="34" charset="0"/>
              <a:buChar char="•"/>
            </a:pPr>
            <a:endParaRPr lang="fr-FR" b="0" i="0" dirty="0">
              <a:solidFill>
                <a:srgbClr val="252525"/>
              </a:solidFill>
              <a:effectLst/>
              <a:latin typeface="Arial" panose="020B0604020202020204" pitchFamily="34" charset="0"/>
            </a:endParaRPr>
          </a:p>
          <a:p>
            <a:pPr algn="l">
              <a:buFont typeface="Arial" panose="020B0604020202020204" pitchFamily="34" charset="0"/>
              <a:buChar char="•"/>
            </a:pPr>
            <a:r>
              <a:rPr lang="fr-FR" b="0" i="0" dirty="0" err="1">
                <a:solidFill>
                  <a:srgbClr val="252525"/>
                </a:solidFill>
                <a:effectLst/>
                <a:latin typeface="Arial" panose="020B0604020202020204" pitchFamily="34" charset="0"/>
              </a:rPr>
              <a:t>Boddaert</a:t>
            </a:r>
            <a:r>
              <a:rPr lang="fr-FR" b="0" i="0" dirty="0">
                <a:solidFill>
                  <a:srgbClr val="252525"/>
                </a:solidFill>
                <a:effectLst/>
                <a:latin typeface="Arial" panose="020B0604020202020204" pitchFamily="34" charset="0"/>
              </a:rPr>
              <a:t> William, filière Mécanique</a:t>
            </a:r>
          </a:p>
          <a:p>
            <a:pPr algn="l">
              <a:buFont typeface="Arial" panose="020B0604020202020204" pitchFamily="34" charset="0"/>
              <a:buChar char="•"/>
            </a:pPr>
            <a:endParaRPr lang="fr-FR" b="0" i="0" dirty="0">
              <a:solidFill>
                <a:srgbClr val="252525"/>
              </a:solidFill>
              <a:effectLst/>
              <a:latin typeface="Arial" panose="020B0604020202020204" pitchFamily="34" charset="0"/>
            </a:endParaRPr>
          </a:p>
          <a:p>
            <a:pPr>
              <a:buFont typeface="Arial" panose="020B0604020202020204" pitchFamily="34" charset="0"/>
              <a:buChar char="•"/>
            </a:pPr>
            <a:r>
              <a:rPr lang="fr-FR" dirty="0">
                <a:solidFill>
                  <a:srgbClr val="252525"/>
                </a:solidFill>
                <a:latin typeface="Arial" panose="020B0604020202020204" pitchFamily="34" charset="0"/>
              </a:rPr>
              <a:t>Cissé Maël, filière Systèmes Embarqués</a:t>
            </a:r>
          </a:p>
          <a:p>
            <a:pPr algn="l">
              <a:buFont typeface="Arial" panose="020B0604020202020204" pitchFamily="34" charset="0"/>
              <a:buChar char="•"/>
            </a:pPr>
            <a:endParaRPr lang="fr-FR" b="0" i="0" dirty="0">
              <a:solidFill>
                <a:srgbClr val="252525"/>
              </a:solidFill>
              <a:effectLst/>
              <a:latin typeface="Arial" panose="020B0604020202020204" pitchFamily="34" charset="0"/>
            </a:endParaRPr>
          </a:p>
          <a:p>
            <a:pPr algn="l">
              <a:buFont typeface="Arial" panose="020B0604020202020204" pitchFamily="34" charset="0"/>
              <a:buChar char="•"/>
            </a:pPr>
            <a:r>
              <a:rPr lang="fr-FR" b="0" i="0" dirty="0">
                <a:solidFill>
                  <a:srgbClr val="252525"/>
                </a:solidFill>
                <a:effectLst/>
                <a:latin typeface="Arial" panose="020B0604020202020204" pitchFamily="34" charset="0"/>
              </a:rPr>
              <a:t>Bouchet Émile, filière Instrumentation et Ingénierie d'Affaires</a:t>
            </a:r>
          </a:p>
          <a:p>
            <a:pPr algn="l">
              <a:buFont typeface="Arial" panose="020B0604020202020204" pitchFamily="34" charset="0"/>
              <a:buChar char="•"/>
            </a:pPr>
            <a:endParaRPr lang="fr-FR" b="0" i="0" dirty="0">
              <a:solidFill>
                <a:srgbClr val="252525"/>
              </a:solidFill>
              <a:effectLst/>
              <a:latin typeface="Arial" panose="020B0604020202020204" pitchFamily="34" charset="0"/>
            </a:endParaRPr>
          </a:p>
          <a:p>
            <a:pPr algn="l">
              <a:buFont typeface="Arial" panose="020B0604020202020204" pitchFamily="34" charset="0"/>
              <a:buChar char="•"/>
            </a:pPr>
            <a:r>
              <a:rPr lang="fr-FR" b="0" i="0" dirty="0" err="1">
                <a:solidFill>
                  <a:srgbClr val="252525"/>
                </a:solidFill>
                <a:effectLst/>
                <a:latin typeface="Arial" panose="020B0604020202020204" pitchFamily="34" charset="0"/>
              </a:rPr>
              <a:t>Burgevin</a:t>
            </a:r>
            <a:r>
              <a:rPr lang="fr-FR" b="0" i="0" dirty="0">
                <a:solidFill>
                  <a:srgbClr val="252525"/>
                </a:solidFill>
                <a:effectLst/>
                <a:latin typeface="Arial" panose="020B0604020202020204" pitchFamily="34" charset="0"/>
              </a:rPr>
              <a:t> Emma, filière Génie Biologique et Alimentaire</a:t>
            </a:r>
          </a:p>
          <a:p>
            <a:pPr algn="l"/>
            <a:endParaRPr lang="fr-FR" b="0" i="0" dirty="0">
              <a:solidFill>
                <a:srgbClr val="252525"/>
              </a:solidFill>
              <a:effectLst/>
              <a:latin typeface="Arial" panose="020B0604020202020204" pitchFamily="34" charset="0"/>
            </a:endParaRPr>
          </a:p>
          <a:p>
            <a:pPr algn="l">
              <a:buFont typeface="Arial" panose="020B0604020202020204" pitchFamily="34" charset="0"/>
              <a:buChar char="•"/>
            </a:pPr>
            <a:r>
              <a:rPr lang="fr-FR" b="0" i="0" dirty="0">
                <a:solidFill>
                  <a:srgbClr val="252525"/>
                </a:solidFill>
                <a:effectLst/>
                <a:latin typeface="Arial" panose="020B0604020202020204" pitchFamily="34" charset="0"/>
              </a:rPr>
              <a:t>Dabrowski Paul, filière Matériaux</a:t>
            </a:r>
          </a:p>
        </p:txBody>
      </p:sp>
      <p:sp>
        <p:nvSpPr>
          <p:cNvPr id="4" name="Accolade ouvrante 3">
            <a:extLst>
              <a:ext uri="{FF2B5EF4-FFF2-40B4-BE49-F238E27FC236}">
                <a16:creationId xmlns:a16="http://schemas.microsoft.com/office/drawing/2014/main" id="{C8D82BAD-F55C-4A5D-ACFF-D10D4612411B}"/>
              </a:ext>
            </a:extLst>
          </p:cNvPr>
          <p:cNvSpPr/>
          <p:nvPr/>
        </p:nvSpPr>
        <p:spPr>
          <a:xfrm>
            <a:off x="4864235" y="1423451"/>
            <a:ext cx="499620" cy="9615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a:extLst>
              <a:ext uri="{FF2B5EF4-FFF2-40B4-BE49-F238E27FC236}">
                <a16:creationId xmlns:a16="http://schemas.microsoft.com/office/drawing/2014/main" id="{D9A55984-67B5-484C-8B9D-6081C2EBF123}"/>
              </a:ext>
            </a:extLst>
          </p:cNvPr>
          <p:cNvSpPr txBox="1"/>
          <p:nvPr/>
        </p:nvSpPr>
        <p:spPr>
          <a:xfrm>
            <a:off x="2716494" y="1700698"/>
            <a:ext cx="2397551" cy="369332"/>
          </a:xfrm>
          <a:prstGeom prst="rect">
            <a:avLst/>
          </a:prstGeom>
          <a:noFill/>
        </p:spPr>
        <p:txBody>
          <a:bodyPr wrap="square" rtlCol="0">
            <a:spAutoFit/>
          </a:bodyPr>
          <a:lstStyle/>
          <a:p>
            <a:r>
              <a:rPr lang="fr-FR" dirty="0"/>
              <a:t>Équipe technique</a:t>
            </a:r>
          </a:p>
        </p:txBody>
      </p:sp>
      <p:sp>
        <p:nvSpPr>
          <p:cNvPr id="6" name="Espace réservé du numéro de diapositive 5">
            <a:extLst>
              <a:ext uri="{FF2B5EF4-FFF2-40B4-BE49-F238E27FC236}">
                <a16:creationId xmlns:a16="http://schemas.microsoft.com/office/drawing/2014/main" id="{45925EDF-A9D7-4FC6-AC17-27F27A0FDC3F}"/>
              </a:ext>
            </a:extLst>
          </p:cNvPr>
          <p:cNvSpPr>
            <a:spLocks noGrp="1"/>
          </p:cNvSpPr>
          <p:nvPr>
            <p:ph type="sldNum" sz="quarter" idx="12"/>
          </p:nvPr>
        </p:nvSpPr>
        <p:spPr/>
        <p:txBody>
          <a:bodyPr/>
          <a:lstStyle/>
          <a:p>
            <a:fld id="{8A5B752E-0340-FF44-B67A-74C0387B54A8}" type="slidenum">
              <a:rPr lang="fr-FR" smtClean="0"/>
              <a:t>2</a:t>
            </a:fld>
            <a:endParaRPr lang="fr-FR"/>
          </a:p>
        </p:txBody>
      </p:sp>
      <p:sp>
        <p:nvSpPr>
          <p:cNvPr id="7" name="Accolade ouvrante 6">
            <a:extLst>
              <a:ext uri="{FF2B5EF4-FFF2-40B4-BE49-F238E27FC236}">
                <a16:creationId xmlns:a16="http://schemas.microsoft.com/office/drawing/2014/main" id="{177219EC-4218-4B83-8BE4-721B5C142E58}"/>
              </a:ext>
            </a:extLst>
          </p:cNvPr>
          <p:cNvSpPr/>
          <p:nvPr/>
        </p:nvSpPr>
        <p:spPr>
          <a:xfrm>
            <a:off x="4864235" y="3013439"/>
            <a:ext cx="499620" cy="9615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a:extLst>
              <a:ext uri="{FF2B5EF4-FFF2-40B4-BE49-F238E27FC236}">
                <a16:creationId xmlns:a16="http://schemas.microsoft.com/office/drawing/2014/main" id="{EBAFA482-9D3D-4CB7-8900-51E70A443FD4}"/>
              </a:ext>
            </a:extLst>
          </p:cNvPr>
          <p:cNvSpPr/>
          <p:nvPr/>
        </p:nvSpPr>
        <p:spPr>
          <a:xfrm>
            <a:off x="4864235" y="4612854"/>
            <a:ext cx="499620" cy="9615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Accolade ouvrante 8">
            <a:extLst>
              <a:ext uri="{FF2B5EF4-FFF2-40B4-BE49-F238E27FC236}">
                <a16:creationId xmlns:a16="http://schemas.microsoft.com/office/drawing/2014/main" id="{AC67F5CB-4D4D-4971-9EAB-8AC1D23CBA07}"/>
              </a:ext>
            </a:extLst>
          </p:cNvPr>
          <p:cNvSpPr/>
          <p:nvPr/>
        </p:nvSpPr>
        <p:spPr>
          <a:xfrm>
            <a:off x="4864235" y="6083881"/>
            <a:ext cx="499620" cy="4583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016BAB16-5AF7-4D8E-9E7C-9AC2F293CCBD}"/>
              </a:ext>
            </a:extLst>
          </p:cNvPr>
          <p:cNvSpPr txBox="1"/>
          <p:nvPr/>
        </p:nvSpPr>
        <p:spPr>
          <a:xfrm>
            <a:off x="2073901" y="3300896"/>
            <a:ext cx="3040143" cy="369332"/>
          </a:xfrm>
          <a:prstGeom prst="rect">
            <a:avLst/>
          </a:prstGeom>
          <a:noFill/>
        </p:spPr>
        <p:txBody>
          <a:bodyPr wrap="square" rtlCol="0">
            <a:spAutoFit/>
          </a:bodyPr>
          <a:lstStyle/>
          <a:p>
            <a:r>
              <a:rPr lang="fr-FR" dirty="0"/>
              <a:t>Équipe business model</a:t>
            </a:r>
          </a:p>
        </p:txBody>
      </p:sp>
      <p:sp>
        <p:nvSpPr>
          <p:cNvPr id="11" name="ZoneTexte 10">
            <a:extLst>
              <a:ext uri="{FF2B5EF4-FFF2-40B4-BE49-F238E27FC236}">
                <a16:creationId xmlns:a16="http://schemas.microsoft.com/office/drawing/2014/main" id="{AC5BEEC9-3B91-490E-AEE5-194BD12E6FAE}"/>
              </a:ext>
            </a:extLst>
          </p:cNvPr>
          <p:cNvSpPr txBox="1"/>
          <p:nvPr/>
        </p:nvSpPr>
        <p:spPr>
          <a:xfrm>
            <a:off x="2073901" y="4900311"/>
            <a:ext cx="2889314" cy="369332"/>
          </a:xfrm>
          <a:prstGeom prst="rect">
            <a:avLst/>
          </a:prstGeom>
          <a:noFill/>
        </p:spPr>
        <p:txBody>
          <a:bodyPr wrap="square" rtlCol="0">
            <a:spAutoFit/>
          </a:bodyPr>
          <a:lstStyle/>
          <a:p>
            <a:r>
              <a:rPr lang="fr-FR" dirty="0"/>
              <a:t>Équipe communication</a:t>
            </a:r>
          </a:p>
        </p:txBody>
      </p:sp>
      <p:sp>
        <p:nvSpPr>
          <p:cNvPr id="12" name="ZoneTexte 11">
            <a:extLst>
              <a:ext uri="{FF2B5EF4-FFF2-40B4-BE49-F238E27FC236}">
                <a16:creationId xmlns:a16="http://schemas.microsoft.com/office/drawing/2014/main" id="{22DF39D6-C94B-41D4-A59D-E7A1F8118104}"/>
              </a:ext>
            </a:extLst>
          </p:cNvPr>
          <p:cNvSpPr txBox="1"/>
          <p:nvPr/>
        </p:nvSpPr>
        <p:spPr>
          <a:xfrm>
            <a:off x="2922313" y="6111540"/>
            <a:ext cx="2191732" cy="369332"/>
          </a:xfrm>
          <a:prstGeom prst="rect">
            <a:avLst/>
          </a:prstGeom>
          <a:noFill/>
        </p:spPr>
        <p:txBody>
          <a:bodyPr wrap="square" rtlCol="0">
            <a:spAutoFit/>
          </a:bodyPr>
          <a:lstStyle/>
          <a:p>
            <a:r>
              <a:rPr lang="fr-FR" dirty="0"/>
              <a:t>Chef de projet</a:t>
            </a:r>
          </a:p>
        </p:txBody>
      </p:sp>
    </p:spTree>
    <p:extLst>
      <p:ext uri="{BB962C8B-B14F-4D97-AF65-F5344CB8AC3E}">
        <p14:creationId xmlns:p14="http://schemas.microsoft.com/office/powerpoint/2010/main" val="311392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38EB18-38DA-42D9-A2A0-C64F2D2BE9DA}"/>
              </a:ext>
            </a:extLst>
          </p:cNvPr>
          <p:cNvSpPr>
            <a:spLocks noGrp="1"/>
          </p:cNvSpPr>
          <p:nvPr>
            <p:ph type="title"/>
          </p:nvPr>
        </p:nvSpPr>
        <p:spPr>
          <a:xfrm>
            <a:off x="2235449" y="559676"/>
            <a:ext cx="8911687" cy="1280890"/>
          </a:xfrm>
        </p:spPr>
        <p:txBody>
          <a:bodyPr/>
          <a:lstStyle/>
          <a:p>
            <a:pPr algn="ctr"/>
            <a:r>
              <a:rPr lang="fr-FR" dirty="0"/>
              <a:t>Réalisation du projet</a:t>
            </a:r>
          </a:p>
        </p:txBody>
      </p:sp>
      <p:sp>
        <p:nvSpPr>
          <p:cNvPr id="4" name="Espace réservé du numéro de diapositive 3">
            <a:extLst>
              <a:ext uri="{FF2B5EF4-FFF2-40B4-BE49-F238E27FC236}">
                <a16:creationId xmlns:a16="http://schemas.microsoft.com/office/drawing/2014/main" id="{251631E0-A6B1-44B1-83B3-43EC978BE882}"/>
              </a:ext>
            </a:extLst>
          </p:cNvPr>
          <p:cNvSpPr>
            <a:spLocks noGrp="1"/>
          </p:cNvSpPr>
          <p:nvPr>
            <p:ph type="sldNum" sz="quarter" idx="12"/>
          </p:nvPr>
        </p:nvSpPr>
        <p:spPr/>
        <p:txBody>
          <a:bodyPr/>
          <a:lstStyle/>
          <a:p>
            <a:fld id="{8A5B752E-0340-FF44-B67A-74C0387B54A8}" type="slidenum">
              <a:rPr lang="fr-FR" smtClean="0"/>
              <a:t>3</a:t>
            </a:fld>
            <a:endParaRPr lang="fr-FR"/>
          </a:p>
        </p:txBody>
      </p:sp>
      <p:pic>
        <p:nvPicPr>
          <p:cNvPr id="8" name="Image 7">
            <a:extLst>
              <a:ext uri="{FF2B5EF4-FFF2-40B4-BE49-F238E27FC236}">
                <a16:creationId xmlns:a16="http://schemas.microsoft.com/office/drawing/2014/main" id="{255C51F0-F7B8-4F21-AB84-3E4419B007A1}"/>
              </a:ext>
            </a:extLst>
          </p:cNvPr>
          <p:cNvPicPr>
            <a:picLocks noChangeAspect="1"/>
          </p:cNvPicPr>
          <p:nvPr/>
        </p:nvPicPr>
        <p:blipFill>
          <a:blip r:embed="rId3"/>
          <a:stretch>
            <a:fillRect/>
          </a:stretch>
        </p:blipFill>
        <p:spPr>
          <a:xfrm>
            <a:off x="4101950" y="2002671"/>
            <a:ext cx="5178686" cy="4025387"/>
          </a:xfrm>
          <a:prstGeom prst="rect">
            <a:avLst/>
          </a:prstGeom>
        </p:spPr>
      </p:pic>
      <p:sp>
        <p:nvSpPr>
          <p:cNvPr id="3" name="Espace réservé du contenu 2">
            <a:extLst>
              <a:ext uri="{FF2B5EF4-FFF2-40B4-BE49-F238E27FC236}">
                <a16:creationId xmlns:a16="http://schemas.microsoft.com/office/drawing/2014/main" id="{F0687C6C-E7B2-4F8A-9744-1502C0FF341B}"/>
              </a:ext>
            </a:extLst>
          </p:cNvPr>
          <p:cNvSpPr>
            <a:spLocks noGrp="1"/>
          </p:cNvSpPr>
          <p:nvPr>
            <p:ph idx="1"/>
          </p:nvPr>
        </p:nvSpPr>
        <p:spPr>
          <a:xfrm>
            <a:off x="4279167" y="3429000"/>
            <a:ext cx="4824249" cy="2575409"/>
          </a:xfrm>
        </p:spPr>
        <p:txBody>
          <a:bodyPr>
            <a:normAutofit/>
          </a:bodyPr>
          <a:lstStyle/>
          <a:p>
            <a:pPr algn="ctr"/>
            <a:r>
              <a:rPr lang="fr-FR" dirty="0"/>
              <a:t>Organisation le jour de l’évènement</a:t>
            </a:r>
          </a:p>
          <a:p>
            <a:pPr algn="ctr"/>
            <a:r>
              <a:rPr lang="fr-FR" dirty="0"/>
              <a:t>Demande de fonds à l’Université</a:t>
            </a:r>
          </a:p>
          <a:p>
            <a:pPr algn="ctr"/>
            <a:r>
              <a:rPr lang="fr-FR" dirty="0"/>
              <a:t>   Demandes aux producteurs</a:t>
            </a:r>
          </a:p>
          <a:p>
            <a:pPr algn="ctr"/>
            <a:r>
              <a:rPr lang="fr-FR" dirty="0"/>
              <a:t>Demandes aux partenaires</a:t>
            </a:r>
          </a:p>
          <a:p>
            <a:pPr algn="ctr"/>
            <a:r>
              <a:rPr lang="fr-FR" dirty="0"/>
              <a:t>Synthèse dans un dossier</a:t>
            </a:r>
          </a:p>
        </p:txBody>
      </p:sp>
    </p:spTree>
    <p:extLst>
      <p:ext uri="{BB962C8B-B14F-4D97-AF65-F5344CB8AC3E}">
        <p14:creationId xmlns:p14="http://schemas.microsoft.com/office/powerpoint/2010/main" val="257642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119AF-6331-44D6-B4D6-4CAC4B02ED3F}"/>
              </a:ext>
            </a:extLst>
          </p:cNvPr>
          <p:cNvSpPr>
            <a:spLocks noGrp="1"/>
          </p:cNvSpPr>
          <p:nvPr>
            <p:ph type="title"/>
          </p:nvPr>
        </p:nvSpPr>
        <p:spPr>
          <a:xfrm>
            <a:off x="3700996" y="0"/>
            <a:ext cx="4790008" cy="1280890"/>
          </a:xfrm>
        </p:spPr>
        <p:txBody>
          <a:bodyPr>
            <a:normAutofit/>
          </a:bodyPr>
          <a:lstStyle/>
          <a:p>
            <a:pPr algn="ctr"/>
            <a:r>
              <a:rPr lang="fr-FR" dirty="0"/>
              <a:t>Sondage</a:t>
            </a:r>
          </a:p>
        </p:txBody>
      </p:sp>
      <p:sp>
        <p:nvSpPr>
          <p:cNvPr id="4" name="Espace réservé du numéro de diapositive 3">
            <a:extLst>
              <a:ext uri="{FF2B5EF4-FFF2-40B4-BE49-F238E27FC236}">
                <a16:creationId xmlns:a16="http://schemas.microsoft.com/office/drawing/2014/main" id="{F29E043A-7149-40BB-B965-10BAF6AF6F40}"/>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8A5B752E-0340-FF44-B67A-74C0387B54A8}" type="slidenum">
              <a:rPr lang="fr-FR" sz="1900" smtClean="0"/>
              <a:pPr>
                <a:lnSpc>
                  <a:spcPct val="90000"/>
                </a:lnSpc>
                <a:spcAft>
                  <a:spcPts val="600"/>
                </a:spcAft>
              </a:pPr>
              <a:t>4</a:t>
            </a:fld>
            <a:endParaRPr lang="fr-FR" sz="1900"/>
          </a:p>
        </p:txBody>
      </p:sp>
      <p:grpSp>
        <p:nvGrpSpPr>
          <p:cNvPr id="13" name="Groupe 12">
            <a:extLst>
              <a:ext uri="{FF2B5EF4-FFF2-40B4-BE49-F238E27FC236}">
                <a16:creationId xmlns:a16="http://schemas.microsoft.com/office/drawing/2014/main" id="{B9C6CC75-E616-4DE5-AD9D-CB6E1370BA65}"/>
              </a:ext>
            </a:extLst>
          </p:cNvPr>
          <p:cNvGrpSpPr/>
          <p:nvPr/>
        </p:nvGrpSpPr>
        <p:grpSpPr>
          <a:xfrm>
            <a:off x="3932605" y="759056"/>
            <a:ext cx="4326790" cy="5928925"/>
            <a:chOff x="7736146" y="624111"/>
            <a:chExt cx="3768466" cy="5030353"/>
          </a:xfrm>
        </p:grpSpPr>
        <p:pic>
          <p:nvPicPr>
            <p:cNvPr id="6" name="Image 5">
              <a:extLst>
                <a:ext uri="{FF2B5EF4-FFF2-40B4-BE49-F238E27FC236}">
                  <a16:creationId xmlns:a16="http://schemas.microsoft.com/office/drawing/2014/main" id="{223CFB49-A2CC-40EA-A179-5BBA0F8C1D90}"/>
                </a:ext>
              </a:extLst>
            </p:cNvPr>
            <p:cNvPicPr>
              <a:picLocks noChangeAspect="1"/>
            </p:cNvPicPr>
            <p:nvPr/>
          </p:nvPicPr>
          <p:blipFill rotWithShape="1">
            <a:blip r:embed="rId3"/>
            <a:srcRect t="3836" r="-2" b="-2"/>
            <a:stretch/>
          </p:blipFill>
          <p:spPr>
            <a:xfrm>
              <a:off x="7736146" y="624111"/>
              <a:ext cx="3768466" cy="2627322"/>
            </a:xfrm>
            <a:prstGeom prst="rect">
              <a:avLst/>
            </a:prstGeom>
          </p:spPr>
        </p:pic>
        <p:pic>
          <p:nvPicPr>
            <p:cNvPr id="10" name="Image 9">
              <a:extLst>
                <a:ext uri="{FF2B5EF4-FFF2-40B4-BE49-F238E27FC236}">
                  <a16:creationId xmlns:a16="http://schemas.microsoft.com/office/drawing/2014/main" id="{4155EFE6-642B-45D0-AB83-455451F3BD55}"/>
                </a:ext>
              </a:extLst>
            </p:cNvPr>
            <p:cNvPicPr>
              <a:picLocks noChangeAspect="1"/>
            </p:cNvPicPr>
            <p:nvPr/>
          </p:nvPicPr>
          <p:blipFill rotWithShape="1">
            <a:blip r:embed="rId4"/>
            <a:srcRect t="5009" r="-2" b="1092"/>
            <a:stretch/>
          </p:blipFill>
          <p:spPr>
            <a:xfrm>
              <a:off x="7736146" y="3027141"/>
              <a:ext cx="3768466" cy="2627323"/>
            </a:xfrm>
            <a:prstGeom prst="rect">
              <a:avLst/>
            </a:prstGeom>
          </p:spPr>
        </p:pic>
      </p:grpSp>
    </p:spTree>
    <p:extLst>
      <p:ext uri="{BB962C8B-B14F-4D97-AF65-F5344CB8AC3E}">
        <p14:creationId xmlns:p14="http://schemas.microsoft.com/office/powerpoint/2010/main" val="233829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40A1F3-3BCD-4B27-9D38-E3A3004EF81F}"/>
              </a:ext>
            </a:extLst>
          </p:cNvPr>
          <p:cNvSpPr>
            <a:spLocks noGrp="1"/>
          </p:cNvSpPr>
          <p:nvPr>
            <p:ph type="title"/>
          </p:nvPr>
        </p:nvSpPr>
        <p:spPr>
          <a:xfrm>
            <a:off x="2963917" y="-24793"/>
            <a:ext cx="6264166" cy="1259894"/>
          </a:xfrm>
        </p:spPr>
        <p:txBody>
          <a:bodyPr>
            <a:normAutofit/>
          </a:bodyPr>
          <a:lstStyle/>
          <a:p>
            <a:pPr algn="ctr"/>
            <a:r>
              <a:rPr lang="fr-FR" dirty="0"/>
              <a:t>Business model</a:t>
            </a:r>
          </a:p>
        </p:txBody>
      </p:sp>
      <p:sp>
        <p:nvSpPr>
          <p:cNvPr id="13" name="Rectangle 12">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6" name="Image 5">
            <a:extLst>
              <a:ext uri="{FF2B5EF4-FFF2-40B4-BE49-F238E27FC236}">
                <a16:creationId xmlns:a16="http://schemas.microsoft.com/office/drawing/2014/main" id="{D77CAC65-D569-4758-99CA-AE68F5E3E83F}"/>
              </a:ext>
            </a:extLst>
          </p:cNvPr>
          <p:cNvPicPr>
            <a:picLocks noChangeAspect="1"/>
          </p:cNvPicPr>
          <p:nvPr/>
        </p:nvPicPr>
        <p:blipFill>
          <a:blip r:embed="rId3"/>
          <a:stretch>
            <a:fillRect/>
          </a:stretch>
        </p:blipFill>
        <p:spPr>
          <a:xfrm>
            <a:off x="2153812" y="605154"/>
            <a:ext cx="8556651" cy="6118004"/>
          </a:xfrm>
          <a:prstGeom prst="rect">
            <a:avLst/>
          </a:prstGeom>
        </p:spPr>
      </p:pic>
      <p:sp>
        <p:nvSpPr>
          <p:cNvPr id="15"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BD923CFC-85EB-4537-A1A7-1D3F8217261E}"/>
              </a:ext>
            </a:extLst>
          </p:cNvPr>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8A5B752E-0340-FF44-B67A-74C0387B54A8}" type="slidenum">
              <a:rPr lang="fr-FR" sz="1900" smtClean="0"/>
              <a:pPr>
                <a:lnSpc>
                  <a:spcPct val="90000"/>
                </a:lnSpc>
                <a:spcAft>
                  <a:spcPts val="600"/>
                </a:spcAft>
              </a:pPr>
              <a:t>5</a:t>
            </a:fld>
            <a:endParaRPr lang="fr-FR" sz="1900"/>
          </a:p>
        </p:txBody>
      </p:sp>
    </p:spTree>
    <p:extLst>
      <p:ext uri="{BB962C8B-B14F-4D97-AF65-F5344CB8AC3E}">
        <p14:creationId xmlns:p14="http://schemas.microsoft.com/office/powerpoint/2010/main" val="236987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6EED5-5D36-4690-AEBE-092ED045455F}"/>
              </a:ext>
            </a:extLst>
          </p:cNvPr>
          <p:cNvSpPr>
            <a:spLocks noGrp="1"/>
          </p:cNvSpPr>
          <p:nvPr>
            <p:ph type="title"/>
          </p:nvPr>
        </p:nvSpPr>
        <p:spPr/>
        <p:txBody>
          <a:bodyPr/>
          <a:lstStyle/>
          <a:p>
            <a:pPr algn="ctr"/>
            <a:r>
              <a:rPr lang="fr-FR"/>
              <a:t>Partenariats et frais engagés</a:t>
            </a:r>
            <a:endParaRPr lang="fr-FR" dirty="0"/>
          </a:p>
        </p:txBody>
      </p:sp>
      <p:sp>
        <p:nvSpPr>
          <p:cNvPr id="3" name="Espace réservé du contenu 2">
            <a:extLst>
              <a:ext uri="{FF2B5EF4-FFF2-40B4-BE49-F238E27FC236}">
                <a16:creationId xmlns:a16="http://schemas.microsoft.com/office/drawing/2014/main" id="{42055515-1390-46CA-8D8A-70781648EEF1}"/>
              </a:ext>
            </a:extLst>
          </p:cNvPr>
          <p:cNvSpPr>
            <a:spLocks noGrp="1"/>
          </p:cNvSpPr>
          <p:nvPr>
            <p:ph idx="1"/>
          </p:nvPr>
        </p:nvSpPr>
        <p:spPr>
          <a:xfrm>
            <a:off x="2589212" y="5329328"/>
            <a:ext cx="8915400" cy="1280890"/>
          </a:xfrm>
        </p:spPr>
        <p:txBody>
          <a:bodyPr/>
          <a:lstStyle/>
          <a:p>
            <a:r>
              <a:rPr lang="fr-FR" dirty="0"/>
              <a:t>Compensation par des partenariats/sponsoring</a:t>
            </a:r>
          </a:p>
          <a:p>
            <a:r>
              <a:rPr lang="fr-FR" dirty="0"/>
              <a:t>Entreprises : Bonduelle, </a:t>
            </a:r>
            <a:r>
              <a:rPr lang="fr-FR" dirty="0" err="1"/>
              <a:t>Baudelet</a:t>
            </a:r>
            <a:endParaRPr lang="fr-FR" dirty="0"/>
          </a:p>
        </p:txBody>
      </p:sp>
      <p:sp>
        <p:nvSpPr>
          <p:cNvPr id="4" name="Espace réservé du numéro de diapositive 3">
            <a:extLst>
              <a:ext uri="{FF2B5EF4-FFF2-40B4-BE49-F238E27FC236}">
                <a16:creationId xmlns:a16="http://schemas.microsoft.com/office/drawing/2014/main" id="{366180D2-AF0F-4005-8D8F-D5208A7182FA}"/>
              </a:ext>
            </a:extLst>
          </p:cNvPr>
          <p:cNvSpPr>
            <a:spLocks noGrp="1"/>
          </p:cNvSpPr>
          <p:nvPr>
            <p:ph type="sldNum" sz="quarter" idx="12"/>
          </p:nvPr>
        </p:nvSpPr>
        <p:spPr/>
        <p:txBody>
          <a:bodyPr/>
          <a:lstStyle/>
          <a:p>
            <a:fld id="{8A5B752E-0340-FF44-B67A-74C0387B54A8}" type="slidenum">
              <a:rPr lang="fr-FR" smtClean="0"/>
              <a:t>6</a:t>
            </a:fld>
            <a:endParaRPr lang="fr-FR"/>
          </a:p>
        </p:txBody>
      </p:sp>
      <p:pic>
        <p:nvPicPr>
          <p:cNvPr id="6" name="Image 5">
            <a:extLst>
              <a:ext uri="{FF2B5EF4-FFF2-40B4-BE49-F238E27FC236}">
                <a16:creationId xmlns:a16="http://schemas.microsoft.com/office/drawing/2014/main" id="{D8D8D8BD-6368-4CEA-9F76-13E03FBA6872}"/>
              </a:ext>
            </a:extLst>
          </p:cNvPr>
          <p:cNvPicPr>
            <a:picLocks noChangeAspect="1"/>
          </p:cNvPicPr>
          <p:nvPr/>
        </p:nvPicPr>
        <p:blipFill>
          <a:blip r:embed="rId3"/>
          <a:stretch>
            <a:fillRect/>
          </a:stretch>
        </p:blipFill>
        <p:spPr>
          <a:xfrm>
            <a:off x="2589212" y="1422630"/>
            <a:ext cx="8247878" cy="3530371"/>
          </a:xfrm>
          <a:prstGeom prst="rect">
            <a:avLst/>
          </a:prstGeom>
        </p:spPr>
      </p:pic>
    </p:spTree>
    <p:extLst>
      <p:ext uri="{BB962C8B-B14F-4D97-AF65-F5344CB8AC3E}">
        <p14:creationId xmlns:p14="http://schemas.microsoft.com/office/powerpoint/2010/main" val="78671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7419B-D529-4178-9172-F1FE47E0362D}"/>
              </a:ext>
            </a:extLst>
          </p:cNvPr>
          <p:cNvSpPr>
            <a:spLocks noGrp="1"/>
          </p:cNvSpPr>
          <p:nvPr>
            <p:ph type="title"/>
          </p:nvPr>
        </p:nvSpPr>
        <p:spPr>
          <a:xfrm>
            <a:off x="1904662" y="314699"/>
            <a:ext cx="8911687" cy="784580"/>
          </a:xfrm>
        </p:spPr>
        <p:txBody>
          <a:bodyPr/>
          <a:lstStyle/>
          <a:p>
            <a:pPr algn="ctr"/>
            <a:r>
              <a:rPr lang="fr-FR" dirty="0"/>
              <a:t>Communication</a:t>
            </a:r>
          </a:p>
        </p:txBody>
      </p:sp>
      <p:sp>
        <p:nvSpPr>
          <p:cNvPr id="4" name="Espace réservé du numéro de diapositive 3">
            <a:extLst>
              <a:ext uri="{FF2B5EF4-FFF2-40B4-BE49-F238E27FC236}">
                <a16:creationId xmlns:a16="http://schemas.microsoft.com/office/drawing/2014/main" id="{EA4E18BA-CE2D-4C60-8E76-9D98359D3614}"/>
              </a:ext>
            </a:extLst>
          </p:cNvPr>
          <p:cNvSpPr>
            <a:spLocks noGrp="1"/>
          </p:cNvSpPr>
          <p:nvPr>
            <p:ph type="sldNum" sz="quarter" idx="12"/>
          </p:nvPr>
        </p:nvSpPr>
        <p:spPr/>
        <p:txBody>
          <a:bodyPr/>
          <a:lstStyle/>
          <a:p>
            <a:fld id="{8A5B752E-0340-FF44-B67A-74C0387B54A8}" type="slidenum">
              <a:rPr lang="fr-FR" smtClean="0"/>
              <a:t>7</a:t>
            </a:fld>
            <a:endParaRPr lang="fr-FR"/>
          </a:p>
        </p:txBody>
      </p:sp>
      <p:pic>
        <p:nvPicPr>
          <p:cNvPr id="6" name="Image 5">
            <a:extLst>
              <a:ext uri="{FF2B5EF4-FFF2-40B4-BE49-F238E27FC236}">
                <a16:creationId xmlns:a16="http://schemas.microsoft.com/office/drawing/2014/main" id="{9750469D-BB89-43D1-9F17-E15B0B10699E}"/>
              </a:ext>
            </a:extLst>
          </p:cNvPr>
          <p:cNvPicPr>
            <a:picLocks noChangeAspect="1"/>
          </p:cNvPicPr>
          <p:nvPr/>
        </p:nvPicPr>
        <p:blipFill>
          <a:blip r:embed="rId3"/>
          <a:stretch>
            <a:fillRect/>
          </a:stretch>
        </p:blipFill>
        <p:spPr>
          <a:xfrm>
            <a:off x="849934" y="1415277"/>
            <a:ext cx="3590058" cy="5159829"/>
          </a:xfrm>
          <a:prstGeom prst="rect">
            <a:avLst/>
          </a:prstGeom>
        </p:spPr>
      </p:pic>
      <p:pic>
        <p:nvPicPr>
          <p:cNvPr id="10" name="Espace réservé du contenu 9">
            <a:extLst>
              <a:ext uri="{FF2B5EF4-FFF2-40B4-BE49-F238E27FC236}">
                <a16:creationId xmlns:a16="http://schemas.microsoft.com/office/drawing/2014/main" id="{9678DE6C-441C-452A-9A45-F01257562E0D}"/>
              </a:ext>
            </a:extLst>
          </p:cNvPr>
          <p:cNvPicPr>
            <a:picLocks noGrp="1" noChangeAspect="1"/>
          </p:cNvPicPr>
          <p:nvPr>
            <p:ph idx="1"/>
          </p:nvPr>
        </p:nvPicPr>
        <p:blipFill>
          <a:blip r:embed="rId4"/>
          <a:stretch>
            <a:fillRect/>
          </a:stretch>
        </p:blipFill>
        <p:spPr>
          <a:xfrm>
            <a:off x="8281020" y="1415280"/>
            <a:ext cx="3651188" cy="5159829"/>
          </a:xfrm>
        </p:spPr>
      </p:pic>
      <p:pic>
        <p:nvPicPr>
          <p:cNvPr id="12" name="Image 11">
            <a:extLst>
              <a:ext uri="{FF2B5EF4-FFF2-40B4-BE49-F238E27FC236}">
                <a16:creationId xmlns:a16="http://schemas.microsoft.com/office/drawing/2014/main" id="{3CBC1256-6BD4-491A-AF56-0C92E94D83D8}"/>
              </a:ext>
            </a:extLst>
          </p:cNvPr>
          <p:cNvPicPr>
            <a:picLocks noChangeAspect="1"/>
          </p:cNvPicPr>
          <p:nvPr/>
        </p:nvPicPr>
        <p:blipFill>
          <a:blip r:embed="rId5"/>
          <a:stretch>
            <a:fillRect/>
          </a:stretch>
        </p:blipFill>
        <p:spPr>
          <a:xfrm>
            <a:off x="4610676" y="2276242"/>
            <a:ext cx="3499660" cy="3437901"/>
          </a:xfrm>
          <a:prstGeom prst="rect">
            <a:avLst/>
          </a:prstGeom>
        </p:spPr>
      </p:pic>
    </p:spTree>
    <p:extLst>
      <p:ext uri="{BB962C8B-B14F-4D97-AF65-F5344CB8AC3E}">
        <p14:creationId xmlns:p14="http://schemas.microsoft.com/office/powerpoint/2010/main" val="350188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8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52DA0BAA-4A0A-5F49-BF69-B9DE4D359329}"/>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b="1" u="sng" dirty="0" err="1">
                <a:solidFill>
                  <a:srgbClr val="FEFFFF"/>
                </a:solidFill>
              </a:rPr>
              <a:t>Conchiglioni</a:t>
            </a:r>
            <a:r>
              <a:rPr lang="en-US" sz="4000" b="1" u="sng" dirty="0">
                <a:solidFill>
                  <a:srgbClr val="FEFFFF"/>
                </a:solidFill>
              </a:rPr>
              <a:t> </a:t>
            </a:r>
            <a:r>
              <a:rPr lang="en-US" sz="4000" b="1" u="sng" dirty="0" err="1">
                <a:solidFill>
                  <a:srgbClr val="FEFFFF"/>
                </a:solidFill>
              </a:rPr>
              <a:t>farcis</a:t>
            </a:r>
            <a:r>
              <a:rPr lang="en-US" sz="4000" b="1" u="sng" dirty="0">
                <a:solidFill>
                  <a:srgbClr val="FEFFFF"/>
                </a:solidFill>
              </a:rPr>
              <a:t> aux </a:t>
            </a:r>
            <a:r>
              <a:rPr lang="en-US" sz="4000" b="1" u="sng" dirty="0" err="1">
                <a:solidFill>
                  <a:srgbClr val="FEFFFF"/>
                </a:solidFill>
              </a:rPr>
              <a:t>légumes</a:t>
            </a:r>
            <a:endParaRPr lang="en-US" sz="4000" b="1" u="sng" dirty="0">
              <a:solidFill>
                <a:srgbClr val="FEFFFF"/>
              </a:solidFill>
            </a:endParaRPr>
          </a:p>
        </p:txBody>
      </p:sp>
      <p:sp>
        <p:nvSpPr>
          <p:cNvPr id="107"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descr="Conchiglioni farcis aux légumes du soleil et ricotta - la cerise sur le  maillot">
            <a:extLst>
              <a:ext uri="{FF2B5EF4-FFF2-40B4-BE49-F238E27FC236}">
                <a16:creationId xmlns:a16="http://schemas.microsoft.com/office/drawing/2014/main" id="{ED338A00-D61A-EE4E-9159-B99B898007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034" y="3073620"/>
            <a:ext cx="3779631" cy="37796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D6F6B37-FC4D-FC47-B3EC-EA9548895721}"/>
              </a:ext>
            </a:extLst>
          </p:cNvPr>
          <p:cNvSpPr txBox="1"/>
          <p:nvPr/>
        </p:nvSpPr>
        <p:spPr>
          <a:xfrm>
            <a:off x="4578458" y="0"/>
            <a:ext cx="2645276" cy="3600986"/>
          </a:xfrm>
          <a:prstGeom prst="rect">
            <a:avLst/>
          </a:prstGeom>
          <a:noFill/>
        </p:spPr>
        <p:txBody>
          <a:bodyPr wrap="none" rtlCol="0">
            <a:spAutoFit/>
          </a:bodyPr>
          <a:lstStyle/>
          <a:p>
            <a:r>
              <a:rPr lang="fr-FR" sz="1600" u="sng" dirty="0"/>
              <a:t>Ingrédients: </a:t>
            </a:r>
          </a:p>
          <a:p>
            <a:r>
              <a:rPr lang="fr-FR" sz="1600" dirty="0"/>
              <a:t>20 conchiglionis</a:t>
            </a:r>
          </a:p>
          <a:p>
            <a:r>
              <a:rPr lang="fr-FR" sz="1600" dirty="0"/>
              <a:t>+2 carottes</a:t>
            </a:r>
          </a:p>
          <a:p>
            <a:r>
              <a:rPr lang="fr-FR" sz="1600" dirty="0"/>
              <a:t>+1/2 poireau</a:t>
            </a:r>
          </a:p>
          <a:p>
            <a:r>
              <a:rPr lang="fr-FR" sz="1600" dirty="0"/>
              <a:t>+1/4 de céleri</a:t>
            </a:r>
          </a:p>
          <a:p>
            <a:r>
              <a:rPr lang="fr-FR" sz="1600" dirty="0"/>
              <a:t>+1 oignon</a:t>
            </a:r>
          </a:p>
          <a:p>
            <a:r>
              <a:rPr lang="fr-FR" sz="1600" dirty="0"/>
              <a:t>+1 gousse d'ail</a:t>
            </a:r>
          </a:p>
          <a:p>
            <a:r>
              <a:rPr lang="fr-FR" sz="1600" dirty="0"/>
              <a:t>+5 CS de sauce tomate</a:t>
            </a:r>
          </a:p>
          <a:p>
            <a:r>
              <a:rPr lang="fr-FR" sz="1600" dirty="0"/>
              <a:t>+Fromage râpé</a:t>
            </a:r>
          </a:p>
          <a:p>
            <a:r>
              <a:rPr lang="fr-FR" sz="1600" dirty="0"/>
              <a:t>+Sel, poivre</a:t>
            </a:r>
          </a:p>
          <a:p>
            <a:r>
              <a:rPr lang="fr-FR" sz="1600" dirty="0"/>
              <a:t>+1 feuille de laurier</a:t>
            </a:r>
          </a:p>
          <a:p>
            <a:r>
              <a:rPr lang="fr-FR" sz="1600" dirty="0"/>
              <a:t>+2 à 3 baies de genièvre</a:t>
            </a:r>
          </a:p>
          <a:p>
            <a:r>
              <a:rPr lang="fr-FR" sz="1600" dirty="0"/>
              <a:t>+Basilic</a:t>
            </a:r>
          </a:p>
          <a:p>
            <a:endParaRPr lang="fr-FR" dirty="0"/>
          </a:p>
        </p:txBody>
      </p:sp>
      <p:sp>
        <p:nvSpPr>
          <p:cNvPr id="5" name="ZoneTexte 4">
            <a:extLst>
              <a:ext uri="{FF2B5EF4-FFF2-40B4-BE49-F238E27FC236}">
                <a16:creationId xmlns:a16="http://schemas.microsoft.com/office/drawing/2014/main" id="{50F31F37-87DC-CE4E-97E1-29FD70897835}"/>
              </a:ext>
            </a:extLst>
          </p:cNvPr>
          <p:cNvSpPr txBox="1"/>
          <p:nvPr/>
        </p:nvSpPr>
        <p:spPr>
          <a:xfrm>
            <a:off x="4578458" y="6503796"/>
            <a:ext cx="7385355" cy="338554"/>
          </a:xfrm>
          <a:prstGeom prst="rect">
            <a:avLst/>
          </a:prstGeom>
          <a:noFill/>
        </p:spPr>
        <p:txBody>
          <a:bodyPr wrap="none" rtlCol="0">
            <a:spAutoFit/>
          </a:bodyPr>
          <a:lstStyle/>
          <a:p>
            <a:r>
              <a:rPr lang="fr-FR" sz="1600" dirty="0">
                <a:solidFill>
                  <a:schemeClr val="accent1">
                    <a:lumMod val="60000"/>
                    <a:lumOff val="40000"/>
                  </a:schemeClr>
                </a:solidFill>
              </a:rPr>
              <a:t>https://www.adeline-cuisine.fr/recettes/conchiglioni-farcis-aux-</a:t>
            </a:r>
            <a:r>
              <a:rPr lang="fr-FR" sz="1600" dirty="0" err="1">
                <a:solidFill>
                  <a:schemeClr val="accent1">
                    <a:lumMod val="60000"/>
                    <a:lumOff val="40000"/>
                  </a:schemeClr>
                </a:solidFill>
              </a:rPr>
              <a:t>legumes</a:t>
            </a:r>
            <a:r>
              <a:rPr lang="fr-FR" sz="1600" dirty="0">
                <a:solidFill>
                  <a:schemeClr val="accent1">
                    <a:lumMod val="60000"/>
                    <a:lumOff val="40000"/>
                  </a:schemeClr>
                </a:solidFill>
              </a:rPr>
              <a:t>/</a:t>
            </a:r>
          </a:p>
        </p:txBody>
      </p:sp>
      <p:sp>
        <p:nvSpPr>
          <p:cNvPr id="6" name="ZoneTexte 5">
            <a:extLst>
              <a:ext uri="{FF2B5EF4-FFF2-40B4-BE49-F238E27FC236}">
                <a16:creationId xmlns:a16="http://schemas.microsoft.com/office/drawing/2014/main" id="{C698E899-B63C-4142-A9C7-B0C31BE050E0}"/>
              </a:ext>
            </a:extLst>
          </p:cNvPr>
          <p:cNvSpPr txBox="1"/>
          <p:nvPr/>
        </p:nvSpPr>
        <p:spPr>
          <a:xfrm>
            <a:off x="7349033" y="30570"/>
            <a:ext cx="4972622" cy="3323987"/>
          </a:xfrm>
          <a:prstGeom prst="rect">
            <a:avLst/>
          </a:prstGeom>
          <a:noFill/>
        </p:spPr>
        <p:txBody>
          <a:bodyPr wrap="square" rtlCol="0">
            <a:spAutoFit/>
          </a:bodyPr>
          <a:lstStyle/>
          <a:p>
            <a:r>
              <a:rPr lang="fr-FR" sz="1200" b="1" i="1" dirty="0">
                <a:solidFill>
                  <a:srgbClr val="52B6D0"/>
                </a:solidFill>
              </a:rPr>
              <a:t>Etape 1</a:t>
            </a:r>
          </a:p>
          <a:p>
            <a:r>
              <a:rPr lang="fr-FR" sz="1200" dirty="0"/>
              <a:t>Laver, éplucher et couper les légumes en petits morceaux. Les faire cuire dans une casserole d'eau bouillante avec l'oignon, la feuille de laurier, les baies de genièvre, un peu de sel et de poivre.</a:t>
            </a:r>
          </a:p>
          <a:p>
            <a:r>
              <a:rPr lang="fr-FR" sz="1200" b="1" i="1" dirty="0">
                <a:solidFill>
                  <a:srgbClr val="52B6D0"/>
                </a:solidFill>
              </a:rPr>
              <a:t>Etape 2</a:t>
            </a:r>
          </a:p>
          <a:p>
            <a:r>
              <a:rPr lang="fr-FR" sz="1200" dirty="0"/>
              <a:t>Pendant ce temps, faire cuire les conchiglionis dans une casserole d'eau bouillante salée. Les égoutter et les placer dans un plat huilé allant au four.</a:t>
            </a:r>
          </a:p>
          <a:p>
            <a:r>
              <a:rPr lang="fr-FR" sz="1200" b="1" i="1" dirty="0">
                <a:solidFill>
                  <a:srgbClr val="52B6D0"/>
                </a:solidFill>
              </a:rPr>
              <a:t>Etape 3</a:t>
            </a:r>
          </a:p>
          <a:p>
            <a:r>
              <a:rPr lang="fr-FR" sz="1200" dirty="0"/>
              <a:t>Une fois les légumes cuits, les mixer avec la gousse d'ail, la sauce tomate et le basilic. Saler, poivrer. Farcir les pâtes avec cette préparation, saupoudrer un peu de floraline et de gruyère râpé sur le dessus et enfourner durant 15 minutes. Vous pouvez ajouter une sauce tomate dans le fond de votre plat si vous le souhaitez! Servir accompagné d'une salade!</a:t>
            </a:r>
          </a:p>
          <a:p>
            <a:endParaRPr lang="fr-FR" dirty="0"/>
          </a:p>
        </p:txBody>
      </p:sp>
      <p:cxnSp>
        <p:nvCxnSpPr>
          <p:cNvPr id="8" name="Connecteur droit 7">
            <a:extLst>
              <a:ext uri="{FF2B5EF4-FFF2-40B4-BE49-F238E27FC236}">
                <a16:creationId xmlns:a16="http://schemas.microsoft.com/office/drawing/2014/main" id="{8908955A-FC1E-FF40-ACF6-A44E2B8331E8}"/>
              </a:ext>
            </a:extLst>
          </p:cNvPr>
          <p:cNvCxnSpPr>
            <a:cxnSpLocks/>
          </p:cNvCxnSpPr>
          <p:nvPr/>
        </p:nvCxnSpPr>
        <p:spPr>
          <a:xfrm>
            <a:off x="7223734" y="0"/>
            <a:ext cx="0" cy="307362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661B235A-DDD4-A842-A69E-E2953BEC59FF}"/>
              </a:ext>
            </a:extLst>
          </p:cNvPr>
          <p:cNvCxnSpPr>
            <a:cxnSpLocks/>
          </p:cNvCxnSpPr>
          <p:nvPr/>
        </p:nvCxnSpPr>
        <p:spPr>
          <a:xfrm flipV="1">
            <a:off x="9220880" y="3191007"/>
            <a:ext cx="2971111" cy="10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5C9978F-0CA1-2C4C-B396-9D748568D2EF}"/>
              </a:ext>
            </a:extLst>
          </p:cNvPr>
          <p:cNvCxnSpPr/>
          <p:nvPr/>
        </p:nvCxnSpPr>
        <p:spPr>
          <a:xfrm flipH="1">
            <a:off x="4639733" y="3201258"/>
            <a:ext cx="7642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BC4FB6D7-D6C1-4D5D-853B-5CC4901CC41A}"/>
              </a:ext>
            </a:extLst>
          </p:cNvPr>
          <p:cNvSpPr>
            <a:spLocks noGrp="1"/>
          </p:cNvSpPr>
          <p:nvPr>
            <p:ph type="sldNum" sz="quarter" idx="12"/>
          </p:nvPr>
        </p:nvSpPr>
        <p:spPr>
          <a:xfrm>
            <a:off x="3625833" y="5254739"/>
            <a:ext cx="779767" cy="365125"/>
          </a:xfrm>
        </p:spPr>
        <p:txBody>
          <a:bodyPr/>
          <a:lstStyle/>
          <a:p>
            <a:fld id="{8A5B752E-0340-FF44-B67A-74C0387B54A8}" type="slidenum">
              <a:rPr lang="fr-FR" smtClean="0"/>
              <a:t>8</a:t>
            </a:fld>
            <a:endParaRPr lang="fr-FR" dirty="0"/>
          </a:p>
        </p:txBody>
      </p:sp>
    </p:spTree>
    <p:extLst>
      <p:ext uri="{BB962C8B-B14F-4D97-AF65-F5344CB8AC3E}">
        <p14:creationId xmlns:p14="http://schemas.microsoft.com/office/powerpoint/2010/main" val="329811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2AFEE-3ED6-45E2-9CB4-20CFA339A7D1}"/>
              </a:ext>
            </a:extLst>
          </p:cNvPr>
          <p:cNvSpPr>
            <a:spLocks noGrp="1"/>
          </p:cNvSpPr>
          <p:nvPr>
            <p:ph type="title"/>
          </p:nvPr>
        </p:nvSpPr>
        <p:spPr/>
        <p:txBody>
          <a:bodyPr/>
          <a:lstStyle/>
          <a:p>
            <a:pPr algn="ctr"/>
            <a:r>
              <a:rPr lang="fr-FR" dirty="0"/>
              <a:t>Merci pour votre attention</a:t>
            </a:r>
          </a:p>
        </p:txBody>
      </p:sp>
      <p:sp>
        <p:nvSpPr>
          <p:cNvPr id="3" name="Espace réservé du contenu 2">
            <a:extLst>
              <a:ext uri="{FF2B5EF4-FFF2-40B4-BE49-F238E27FC236}">
                <a16:creationId xmlns:a16="http://schemas.microsoft.com/office/drawing/2014/main" id="{944852CD-F0D2-4C2E-93D4-4DB769144F9C}"/>
              </a:ext>
            </a:extLst>
          </p:cNvPr>
          <p:cNvSpPr>
            <a:spLocks noGrp="1"/>
          </p:cNvSpPr>
          <p:nvPr>
            <p:ph idx="1"/>
          </p:nvPr>
        </p:nvSpPr>
        <p:spPr>
          <a:xfrm>
            <a:off x="2189841" y="2858815"/>
            <a:ext cx="9717853" cy="1429407"/>
          </a:xfrm>
        </p:spPr>
        <p:txBody>
          <a:bodyPr>
            <a:normAutofit/>
          </a:bodyPr>
          <a:lstStyle/>
          <a:p>
            <a:pPr algn="ctr"/>
            <a:r>
              <a:rPr lang="fr-FR" sz="3600" dirty="0"/>
              <a:t>Nous espérons vous voir lors du festival </a:t>
            </a:r>
            <a:r>
              <a:rPr lang="fr-FR" sz="3600" dirty="0" err="1"/>
              <a:t>Agri’campus</a:t>
            </a:r>
            <a:r>
              <a:rPr lang="fr-FR" sz="3600" dirty="0"/>
              <a:t> du 21 mars 2022 !</a:t>
            </a:r>
          </a:p>
        </p:txBody>
      </p:sp>
      <p:sp>
        <p:nvSpPr>
          <p:cNvPr id="4" name="Espace réservé du numéro de diapositive 3">
            <a:extLst>
              <a:ext uri="{FF2B5EF4-FFF2-40B4-BE49-F238E27FC236}">
                <a16:creationId xmlns:a16="http://schemas.microsoft.com/office/drawing/2014/main" id="{89465B38-5F09-4415-B372-11ACC1F22168}"/>
              </a:ext>
            </a:extLst>
          </p:cNvPr>
          <p:cNvSpPr>
            <a:spLocks noGrp="1"/>
          </p:cNvSpPr>
          <p:nvPr>
            <p:ph type="sldNum" sz="quarter" idx="12"/>
          </p:nvPr>
        </p:nvSpPr>
        <p:spPr/>
        <p:txBody>
          <a:bodyPr/>
          <a:lstStyle/>
          <a:p>
            <a:fld id="{8A5B752E-0340-FF44-B67A-74C0387B54A8}" type="slidenum">
              <a:rPr lang="fr-FR" smtClean="0"/>
              <a:t>9</a:t>
            </a:fld>
            <a:endParaRPr lang="fr-FR"/>
          </a:p>
        </p:txBody>
      </p:sp>
    </p:spTree>
    <p:extLst>
      <p:ext uri="{BB962C8B-B14F-4D97-AF65-F5344CB8AC3E}">
        <p14:creationId xmlns:p14="http://schemas.microsoft.com/office/powerpoint/2010/main" val="1838120735"/>
      </p:ext>
    </p:extLst>
  </p:cSld>
  <p:clrMapOvr>
    <a:masterClrMapping/>
  </p:clrMapOvr>
</p:sld>
</file>

<file path=ppt/theme/theme1.xml><?xml version="1.0" encoding="utf-8"?>
<a:theme xmlns:a="http://schemas.openxmlformats.org/drawingml/2006/main" name="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Grand écran</PresentationFormat>
  <Paragraphs>82</Paragraphs>
  <Slides>9</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Century Gothic</vt:lpstr>
      <vt:lpstr>Wingdings 3</vt:lpstr>
      <vt:lpstr>Brin</vt:lpstr>
      <vt:lpstr>Agri’campus</vt:lpstr>
      <vt:lpstr>L’équipe Agri’campus</vt:lpstr>
      <vt:lpstr>Réalisation du projet</vt:lpstr>
      <vt:lpstr>Sondage</vt:lpstr>
      <vt:lpstr>Business model</vt:lpstr>
      <vt:lpstr>Partenariats et frais engagés</vt:lpstr>
      <vt:lpstr>Communication</vt:lpstr>
      <vt:lpstr>Conchiglioni farcis aux légumes</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carlaabuonomo@gmail.com</dc:creator>
  <cp:lastModifiedBy>Dabrowski Marie-Odil</cp:lastModifiedBy>
  <cp:revision>27</cp:revision>
  <dcterms:created xsi:type="dcterms:W3CDTF">2021-09-28T07:34:35Z</dcterms:created>
  <dcterms:modified xsi:type="dcterms:W3CDTF">2021-10-18T22:16:41Z</dcterms:modified>
</cp:coreProperties>
</file>