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12"/>
  </p:notesMasterIdLst>
  <p:handoutMasterIdLst>
    <p:handoutMasterId r:id="rId13"/>
  </p:handoutMasterIdLst>
  <p:sldIdLst>
    <p:sldId id="263" r:id="rId2"/>
    <p:sldId id="269" r:id="rId3"/>
    <p:sldId id="261" r:id="rId4"/>
    <p:sldId id="268" r:id="rId5"/>
    <p:sldId id="264" r:id="rId6"/>
    <p:sldId id="262" r:id="rId7"/>
    <p:sldId id="265" r:id="rId8"/>
    <p:sldId id="266" r:id="rId9"/>
    <p:sldId id="258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A695"/>
    <a:srgbClr val="52B6D0"/>
    <a:srgbClr val="B2D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94"/>
    <p:restoredTop sz="88834" autoAdjust="0"/>
  </p:normalViewPr>
  <p:slideViewPr>
    <p:cSldViewPr snapToGrid="0" snapToObjects="1">
      <p:cViewPr varScale="1">
        <p:scale>
          <a:sx n="76" d="100"/>
          <a:sy n="76" d="100"/>
        </p:scale>
        <p:origin x="1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01D446A-7370-461E-B605-9C0D63DBE9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5FDC3F2-860A-43A4-A66B-4577ABDFC3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40423-F1C0-4DEC-96F6-CC5A48C2DD3A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FE7211-6F41-470C-8040-200CA7A581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B7786D8-6069-4D33-AA9D-2EB481FA5B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80BEB-98A0-4582-9BCF-9C85E23848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191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F692F-82C5-4C0C-BB97-565B8D9B4CC5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5E8C5-CF73-4DC3-8BEA-F6BA4EE4D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137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 peut apporter notre projet aux étudiants et personnels de l’Université de Lille, aux agriculteurs et producteurs locaux, ainsi qu’aux organismes partenaires, publics ou privés ?</a:t>
            </a:r>
          </a:p>
          <a:p>
            <a:r>
              <a:rPr lang="fr-FR" dirty="0"/>
              <a:t>Pour ça, jeu de rôles (si ça vous va)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5E8C5-CF73-4DC3-8BEA-F6BA4EE4D4F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148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 du sondage et de l’importance des résultats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5E8C5-CF73-4DC3-8BEA-F6BA4EE4D4F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563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Expliquer le travail effectué et la nature de notre POC.</a:t>
            </a:r>
          </a:p>
          <a:p>
            <a:r>
              <a:rPr lang="fr-FR" dirty="0"/>
              <a:t>Expliquer la démarche pour demander des fonds aux organismes publics et l’intérêt d’être portés par une association </a:t>
            </a:r>
            <a:r>
              <a:rPr lang="fr-FR" dirty="0" err="1"/>
              <a:t>pré-existante</a:t>
            </a:r>
            <a:r>
              <a:rPr lang="fr-FR" dirty="0"/>
              <a:t>.</a:t>
            </a:r>
          </a:p>
          <a:p>
            <a:r>
              <a:rPr lang="fr-FR" dirty="0"/>
              <a:t>Dire qu’on a écrit les mails et trouvé des partenaires potentiels (producteurs/cuisiniers) afin de montrer qu’on peut réaliser le projet.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5E8C5-CF73-4DC3-8BEA-F6BA4EE4D4F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511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Expliquer le Business model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5E8C5-CF73-4DC3-8BEA-F6BA4EE4D4F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372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Expliquer les possibilités et enjeux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5E8C5-CF73-4DC3-8BEA-F6BA4EE4D4F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351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Présenter les affiches, expliquer pour le compte Instagram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5E8C5-CF73-4DC3-8BEA-F6BA4EE4D4F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260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Conclusion et fin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5E8C5-CF73-4DC3-8BEA-F6BA4EE4D4F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147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5C11-90D5-4C23-B7FC-9CACA06233D0}" type="datetime1">
              <a:rPr lang="fr-FR" smtClean="0"/>
              <a:t>26/10/2021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A5B752E-0340-FF44-B67A-74C0387B5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35411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58A9-EF77-40FA-893F-C6E74502C6D3}" type="datetime1">
              <a:rPr lang="fr-FR" smtClean="0"/>
              <a:t>26/10/2021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5B752E-0340-FF44-B67A-74C0387B5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293830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9A17-3503-4AAF-87C5-95826F6F9B39}" type="datetime1">
              <a:rPr lang="fr-FR" smtClean="0"/>
              <a:t>26/10/2021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5B752E-0340-FF44-B67A-74C0387B54A8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6439681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5F0E-E645-4E21-AAA1-7AB302E3A457}" type="datetime1">
              <a:rPr lang="fr-FR" smtClean="0"/>
              <a:t>26/10/2021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5B752E-0340-FF44-B67A-74C0387B5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118342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3623-30A7-4BB0-9F2D-1E25D3714C9D}" type="datetime1">
              <a:rPr lang="fr-FR" smtClean="0"/>
              <a:t>26/10/2021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5B752E-0340-FF44-B67A-74C0387B54A8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276923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5229-0CFE-4855-AD4B-52658683B5C0}" type="datetime1">
              <a:rPr lang="fr-FR" smtClean="0"/>
              <a:t>26/10/2021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5B752E-0340-FF44-B67A-74C0387B5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338257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3415-15DE-4119-9D36-06EB40A6F774}" type="datetime1">
              <a:rPr lang="fr-FR" smtClean="0"/>
              <a:t>26/10/2021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52E-0340-FF44-B67A-74C0387B5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280919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1E64-2D9F-4C4D-A9B2-BCBAB8B68795}" type="datetime1">
              <a:rPr lang="fr-FR" smtClean="0"/>
              <a:t>26/10/2021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52E-0340-FF44-B67A-74C0387B5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632818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52AF-870C-4879-8802-5A1FFC7EC018}" type="datetime1">
              <a:rPr lang="fr-FR" smtClean="0"/>
              <a:t>26/10/2021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52E-0340-FF44-B67A-74C0387B5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287424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C281-77D3-4C08-8622-E23F43423FF6}" type="datetime1">
              <a:rPr lang="fr-FR" smtClean="0"/>
              <a:t>26/10/2021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5B752E-0340-FF44-B67A-74C0387B5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124448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A9E6-2675-463F-A9B7-A21F773ED467}" type="datetime1">
              <a:rPr lang="fr-FR" smtClean="0"/>
              <a:t>26/10/2021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5B752E-0340-FF44-B67A-74C0387B5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92439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7B55-93D0-434F-A8B5-4220EB71B7B3}" type="datetime1">
              <a:rPr lang="fr-FR" smtClean="0"/>
              <a:t>26/10/2021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5B752E-0340-FF44-B67A-74C0387B5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123810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E25E-7344-4508-8899-0AF907517013}" type="datetime1">
              <a:rPr lang="fr-FR" smtClean="0"/>
              <a:t>26/10/2021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52E-0340-FF44-B67A-74C0387B5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864087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13DCF-FB89-4BBC-A3E2-1AC3FBF67C3A}" type="datetime1">
              <a:rPr lang="fr-FR" smtClean="0"/>
              <a:t>26/10/2021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52E-0340-FF44-B67A-74C0387B5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183951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AD59-D099-4A6F-AE1E-33106CCAB429}" type="datetime1">
              <a:rPr lang="fr-FR" smtClean="0"/>
              <a:t>26/10/2021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52E-0340-FF44-B67A-74C0387B5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113398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824FD-E65F-4144-A25D-0121866AB75B}" type="datetime1">
              <a:rPr lang="fr-FR" smtClean="0"/>
              <a:t>26/10/2021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5B752E-0340-FF44-B67A-74C0387B5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890493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6D304-C400-4997-93B4-991F7A9601E3}" type="datetime1">
              <a:rPr lang="fr-FR" smtClean="0"/>
              <a:t>26/10/2021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A5B752E-0340-FF44-B67A-74C0387B5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28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ransition spd="slow">
    <p:randomBar dir="vert"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rack.effiliation.com/servlet/effi.redir?id_compteur=21786216&amp;url=https://www.electrodepot.fr/poele-cuisinox-24cm-tous-feux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D94C48-4CAB-4273-8C06-427878B54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-1"/>
            <a:ext cx="8915399" cy="1126282"/>
          </a:xfrm>
        </p:spPr>
        <p:txBody>
          <a:bodyPr>
            <a:normAutofit/>
          </a:bodyPr>
          <a:lstStyle/>
          <a:p>
            <a:pPr algn="ctr"/>
            <a:r>
              <a:rPr lang="fr-FR" dirty="0" err="1"/>
              <a:t>Agri’campus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D8E43F-B407-4ED9-ACFE-795ED83D1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52E-0340-FF44-B67A-74C0387B54A8}" type="slidenum">
              <a:rPr lang="fr-FR" smtClean="0"/>
              <a:t>1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36CBC13-F0B6-400A-B2CC-17ADF949D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036" y="1314817"/>
            <a:ext cx="5335926" cy="53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60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F2AFEE-3ED6-45E2-9CB4-20CFA339A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pour votre attention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4852CD-F0D2-4C2E-93D4-4DB769144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841" y="2858815"/>
            <a:ext cx="9717853" cy="1429407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Athelas" panose="02000503000000020003" pitchFamily="2" charset="77"/>
                <a:cs typeface="Apple Chancery" panose="03020702040506060504" pitchFamily="66" charset="-79"/>
              </a:rPr>
              <a:t>Nous espérons vous voir lors du festival Agri’Campus le 21 mars 2022 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465B38-5F09-4415-B372-11ACC1F2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52E-0340-FF44-B67A-74C0387B54A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12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7F872A8-0AE3-E14D-8D45-B2971A243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52E-0340-FF44-B67A-74C0387B54A8}" type="slidenum">
              <a:rPr lang="fr-FR" smtClean="0"/>
              <a:t>2</a:t>
            </a:fld>
            <a:endParaRPr lang="fr-FR"/>
          </a:p>
        </p:txBody>
      </p:sp>
      <p:pic>
        <p:nvPicPr>
          <p:cNvPr id="1026" name="Picture 2" descr="Barnum pliant de marché - Mieux vendre avec un stand adapté">
            <a:extLst>
              <a:ext uri="{FF2B5EF4-FFF2-40B4-BE49-F238E27FC236}">
                <a16:creationId xmlns:a16="http://schemas.microsoft.com/office/drawing/2014/main" id="{7084C7E2-53D3-1A4D-A5D7-EE0DB8B0B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09" y="280588"/>
            <a:ext cx="4308159" cy="287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933AB2F-97AA-4A49-ABFF-0C709EC3C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24" y="280588"/>
            <a:ext cx="4308158" cy="287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atre militants antispécistes interpellés à Lille 1">
            <a:extLst>
              <a:ext uri="{FF2B5EF4-FFF2-40B4-BE49-F238E27FC236}">
                <a16:creationId xmlns:a16="http://schemas.microsoft.com/office/drawing/2014/main" id="{A39799FC-AA91-2D43-A31B-A3F386ACF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788" y="3704419"/>
            <a:ext cx="5109909" cy="287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ED65E25-770E-0248-ACA6-97A71C456200}"/>
              </a:ext>
            </a:extLst>
          </p:cNvPr>
          <p:cNvSpPr txBox="1"/>
          <p:nvPr/>
        </p:nvSpPr>
        <p:spPr>
          <a:xfrm>
            <a:off x="4066424" y="6577412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Campus cité scientifique de Lille, avec la BU au centre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DCC0BD2-56AB-FB43-9C94-E8512F28A35A}"/>
              </a:ext>
            </a:extLst>
          </p:cNvPr>
          <p:cNvSpPr txBox="1"/>
          <p:nvPr/>
        </p:nvSpPr>
        <p:spPr>
          <a:xfrm>
            <a:off x="4738142" y="3127542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Exemple de stands présent sur Agri’Campus </a:t>
            </a:r>
          </a:p>
        </p:txBody>
      </p:sp>
    </p:spTree>
    <p:extLst>
      <p:ext uri="{BB962C8B-B14F-4D97-AF65-F5344CB8AC3E}">
        <p14:creationId xmlns:p14="http://schemas.microsoft.com/office/powerpoint/2010/main" val="37842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DD76DE-20F5-42CB-B88B-B2420B0A4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085"/>
            <a:ext cx="9144000" cy="83960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L’équipe </a:t>
            </a:r>
            <a:r>
              <a:rPr lang="fr-FR" dirty="0" err="1"/>
              <a:t>Agri’campus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AD09AB-65D7-4A2A-8AC1-31D1852D9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2670" y="1272619"/>
            <a:ext cx="6478229" cy="5269584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 err="1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Blazère</a:t>
            </a:r>
            <a:r>
              <a:rPr lang="fr-FR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Arsène, filière Génie Civil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FR" b="0" i="0" dirty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252525"/>
                </a:solidFill>
                <a:latin typeface="Arial" panose="020B0604020202020204" pitchFamily="34" charset="0"/>
              </a:rPr>
              <a:t>Buonomo</a:t>
            </a:r>
            <a:r>
              <a:rPr lang="fr-FR" dirty="0">
                <a:solidFill>
                  <a:srgbClr val="252525"/>
                </a:solidFill>
                <a:latin typeface="Arial" panose="020B0604020202020204" pitchFamily="34" charset="0"/>
              </a:rPr>
              <a:t> Carla, filière Informatique et Statistiques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FR" b="0" i="0" dirty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 err="1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Boddaert</a:t>
            </a:r>
            <a:r>
              <a:rPr lang="fr-FR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William, filière Mécanique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FR" b="0" i="0" dirty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52525"/>
                </a:solidFill>
                <a:latin typeface="Arial" panose="020B0604020202020204" pitchFamily="34" charset="0"/>
              </a:rPr>
              <a:t>Cissé Maël, filière Systèmes Embarqués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FR" b="0" i="0" dirty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Bouchet Émile, filière Instrumentation et </a:t>
            </a:r>
            <a:r>
              <a:rPr lang="fr-FR" b="0" i="0" dirty="0" err="1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Ingéniérie</a:t>
            </a:r>
            <a:r>
              <a:rPr lang="fr-FR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d'Affaires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FR" b="0" i="0" dirty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 err="1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Burgevin</a:t>
            </a:r>
            <a:r>
              <a:rPr lang="fr-FR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Emma, filière Génie Biologique et Alimentaire</a:t>
            </a:r>
          </a:p>
          <a:p>
            <a:pPr algn="l"/>
            <a:endParaRPr lang="fr-FR" b="0" i="0" dirty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Dabrowski Paul, filière Matériaux</a:t>
            </a:r>
          </a:p>
        </p:txBody>
      </p:sp>
      <p:sp>
        <p:nvSpPr>
          <p:cNvPr id="4" name="Accolade ouvrante 3">
            <a:extLst>
              <a:ext uri="{FF2B5EF4-FFF2-40B4-BE49-F238E27FC236}">
                <a16:creationId xmlns:a16="http://schemas.microsoft.com/office/drawing/2014/main" id="{C8D82BAD-F55C-4A5D-ACFF-D10D4612411B}"/>
              </a:ext>
            </a:extLst>
          </p:cNvPr>
          <p:cNvSpPr/>
          <p:nvPr/>
        </p:nvSpPr>
        <p:spPr>
          <a:xfrm>
            <a:off x="4864235" y="1423451"/>
            <a:ext cx="499620" cy="96153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9A55984-67B5-484C-8B9D-6081C2EBF123}"/>
              </a:ext>
            </a:extLst>
          </p:cNvPr>
          <p:cNvSpPr txBox="1"/>
          <p:nvPr/>
        </p:nvSpPr>
        <p:spPr>
          <a:xfrm>
            <a:off x="2716494" y="1700698"/>
            <a:ext cx="2397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Équipe technique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925EDF-A9D7-4FC6-AC17-27F27A0FD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52E-0340-FF44-B67A-74C0387B54A8}" type="slidenum">
              <a:rPr lang="fr-FR" smtClean="0"/>
              <a:t>3</a:t>
            </a:fld>
            <a:endParaRPr lang="fr-FR"/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177219EC-4218-4B83-8BE4-721B5C142E58}"/>
              </a:ext>
            </a:extLst>
          </p:cNvPr>
          <p:cNvSpPr/>
          <p:nvPr/>
        </p:nvSpPr>
        <p:spPr>
          <a:xfrm>
            <a:off x="4864235" y="3013439"/>
            <a:ext cx="499620" cy="96153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ccolade ouvrante 7">
            <a:extLst>
              <a:ext uri="{FF2B5EF4-FFF2-40B4-BE49-F238E27FC236}">
                <a16:creationId xmlns:a16="http://schemas.microsoft.com/office/drawing/2014/main" id="{EBAFA482-9D3D-4CB7-8900-51E70A443FD4}"/>
              </a:ext>
            </a:extLst>
          </p:cNvPr>
          <p:cNvSpPr/>
          <p:nvPr/>
        </p:nvSpPr>
        <p:spPr>
          <a:xfrm>
            <a:off x="4864235" y="4612854"/>
            <a:ext cx="499620" cy="96153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ccolade ouvrante 8">
            <a:extLst>
              <a:ext uri="{FF2B5EF4-FFF2-40B4-BE49-F238E27FC236}">
                <a16:creationId xmlns:a16="http://schemas.microsoft.com/office/drawing/2014/main" id="{AC67F5CB-4D4D-4971-9EAB-8AC1D23CBA07}"/>
              </a:ext>
            </a:extLst>
          </p:cNvPr>
          <p:cNvSpPr/>
          <p:nvPr/>
        </p:nvSpPr>
        <p:spPr>
          <a:xfrm>
            <a:off x="4864235" y="6083881"/>
            <a:ext cx="499620" cy="4583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16BAB16-5AF7-4D8E-9E7C-9AC2F293CCBD}"/>
              </a:ext>
            </a:extLst>
          </p:cNvPr>
          <p:cNvSpPr txBox="1"/>
          <p:nvPr/>
        </p:nvSpPr>
        <p:spPr>
          <a:xfrm>
            <a:off x="2073901" y="3300896"/>
            <a:ext cx="30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Équipe business model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C5BEEC9-3B91-490E-AEE5-194BD12E6FAE}"/>
              </a:ext>
            </a:extLst>
          </p:cNvPr>
          <p:cNvSpPr txBox="1"/>
          <p:nvPr/>
        </p:nvSpPr>
        <p:spPr>
          <a:xfrm>
            <a:off x="2073901" y="4900311"/>
            <a:ext cx="288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Équipe communication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2DF39D6-C94B-41D4-A59D-E7A1F8118104}"/>
              </a:ext>
            </a:extLst>
          </p:cNvPr>
          <p:cNvSpPr txBox="1"/>
          <p:nvPr/>
        </p:nvSpPr>
        <p:spPr>
          <a:xfrm>
            <a:off x="2922313" y="6111540"/>
            <a:ext cx="2191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Chef de projet</a:t>
            </a:r>
          </a:p>
        </p:txBody>
      </p:sp>
    </p:spTree>
    <p:extLst>
      <p:ext uri="{BB962C8B-B14F-4D97-AF65-F5344CB8AC3E}">
        <p14:creationId xmlns:p14="http://schemas.microsoft.com/office/powerpoint/2010/main" val="3113923730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119AF-6331-44D6-B4D6-4CAC4B02E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0996" y="0"/>
            <a:ext cx="4790008" cy="1280890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Sondage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9E043A-7149-40BB-B965-10BAF6AF6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A5B752E-0340-FF44-B67A-74C0387B54A8}" type="slidenum">
              <a:rPr lang="fr-FR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fr-FR" sz="190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B9C6CC75-E616-4DE5-AD9D-CB6E1370BA65}"/>
              </a:ext>
            </a:extLst>
          </p:cNvPr>
          <p:cNvGrpSpPr/>
          <p:nvPr/>
        </p:nvGrpSpPr>
        <p:grpSpPr>
          <a:xfrm>
            <a:off x="3932605" y="759056"/>
            <a:ext cx="4326790" cy="5928925"/>
            <a:chOff x="7736146" y="624111"/>
            <a:chExt cx="3768466" cy="5030353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223CFB49-A2CC-40EA-A179-5BBA0F8C1D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836" r="-2" b="-2"/>
            <a:stretch/>
          </p:blipFill>
          <p:spPr>
            <a:xfrm>
              <a:off x="7736146" y="624111"/>
              <a:ext cx="3768466" cy="2627322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4155EFE6-642B-45D0-AB83-455451F3B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009" r="-2" b="1092"/>
            <a:stretch/>
          </p:blipFill>
          <p:spPr>
            <a:xfrm>
              <a:off x="7736146" y="3027141"/>
              <a:ext cx="3768466" cy="26273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8292674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38EB18-38DA-42D9-A2A0-C64F2D2BE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49" y="559676"/>
            <a:ext cx="8911687" cy="1280890"/>
          </a:xfrm>
        </p:spPr>
        <p:txBody>
          <a:bodyPr/>
          <a:lstStyle/>
          <a:p>
            <a:pPr algn="ctr"/>
            <a:r>
              <a:rPr lang="fr-FR" dirty="0"/>
              <a:t>Réalisation du projet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1631E0-A6B1-44B1-83B3-43EC978BE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52E-0340-FF44-B67A-74C0387B54A8}" type="slidenum">
              <a:rPr lang="fr-FR" smtClean="0"/>
              <a:t>5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55C51F0-F7B8-4F21-AB84-3E4419B00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950" y="2002671"/>
            <a:ext cx="5178686" cy="4025387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687C6C-E7B2-4F8A-9744-1502C0FF3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9167" y="3710526"/>
            <a:ext cx="4824249" cy="2293883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Demande de fonds à l’Université</a:t>
            </a:r>
          </a:p>
          <a:p>
            <a:pPr algn="ctr"/>
            <a:r>
              <a:rPr lang="fr-FR" dirty="0"/>
              <a:t>Demandes aux producteurs</a:t>
            </a:r>
          </a:p>
          <a:p>
            <a:pPr algn="ctr"/>
            <a:r>
              <a:rPr lang="fr-FR" dirty="0"/>
              <a:t>Demandes aux partenaires</a:t>
            </a:r>
          </a:p>
          <a:p>
            <a:pPr algn="ctr"/>
            <a:r>
              <a:rPr lang="fr-FR" dirty="0"/>
              <a:t>Synthèse dans un dossier</a:t>
            </a:r>
          </a:p>
        </p:txBody>
      </p:sp>
    </p:spTree>
    <p:extLst>
      <p:ext uri="{BB962C8B-B14F-4D97-AF65-F5344CB8AC3E}">
        <p14:creationId xmlns:p14="http://schemas.microsoft.com/office/powerpoint/2010/main" val="2576421652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BFE3618-8387-4153-870E-99EA1B978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D40A1F3-3BCD-4B27-9D38-E3A3004E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917" y="-24793"/>
            <a:ext cx="6264166" cy="1259894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Business model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99A42A-5548-4BB8-9115-A05821C36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77CAC65-D569-4758-99CA-AE68F5E3E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812" y="605154"/>
            <a:ext cx="8556651" cy="6118004"/>
          </a:xfrm>
          <a:prstGeom prst="rect">
            <a:avLst/>
          </a:prstGeom>
        </p:spPr>
      </p:pic>
      <p:sp>
        <p:nvSpPr>
          <p:cNvPr id="15" name="Freeform 11">
            <a:extLst>
              <a:ext uri="{FF2B5EF4-FFF2-40B4-BE49-F238E27FC236}">
                <a16:creationId xmlns:a16="http://schemas.microsoft.com/office/drawing/2014/main" id="{D49441E5-946F-46B3-BDD2-BAD088532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923CFC-85EB-4537-A1A7-1D3F8217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514" y="6133610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A5B752E-0340-FF44-B67A-74C0387B54A8}" type="slidenum">
              <a:rPr lang="fr-FR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fr-FR" sz="1900"/>
          </a:p>
        </p:txBody>
      </p:sp>
    </p:spTree>
    <p:extLst>
      <p:ext uri="{BB962C8B-B14F-4D97-AF65-F5344CB8AC3E}">
        <p14:creationId xmlns:p14="http://schemas.microsoft.com/office/powerpoint/2010/main" val="2369870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F6EED5-5D36-4690-AEBE-092ED045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/>
              <a:t>Partenariats et frais engagés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055515-1390-46CA-8D8A-70781648E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5329328"/>
            <a:ext cx="8915400" cy="1280890"/>
          </a:xfrm>
        </p:spPr>
        <p:txBody>
          <a:bodyPr/>
          <a:lstStyle/>
          <a:p>
            <a:r>
              <a:rPr lang="fr-FR" dirty="0"/>
              <a:t>Compensation par des partenariats/sponsoring</a:t>
            </a:r>
          </a:p>
          <a:p>
            <a:r>
              <a:rPr lang="fr-FR" dirty="0"/>
              <a:t>Entreprises : Bonduelle, </a:t>
            </a:r>
            <a:r>
              <a:rPr lang="fr-FR" dirty="0" err="1"/>
              <a:t>Baudelet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6180D2-AF0F-4005-8D8F-D5208A71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52E-0340-FF44-B67A-74C0387B54A8}" type="slidenum">
              <a:rPr lang="fr-FR" smtClean="0"/>
              <a:t>7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8D8D8BD-6368-4CEA-9F76-13E03FBA6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2" y="1422630"/>
            <a:ext cx="8247878" cy="353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1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77419B-D529-4178-9172-F1FE47E03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662" y="314699"/>
            <a:ext cx="8911687" cy="784580"/>
          </a:xfrm>
        </p:spPr>
        <p:txBody>
          <a:bodyPr/>
          <a:lstStyle/>
          <a:p>
            <a:pPr algn="ctr"/>
            <a:r>
              <a:rPr lang="fr-FR" dirty="0"/>
              <a:t>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4E18BA-CE2D-4C60-8E76-9D98359D3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52E-0340-FF44-B67A-74C0387B54A8}" type="slidenum">
              <a:rPr lang="fr-FR" smtClean="0"/>
              <a:t>8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750469D-BB89-43D1-9F17-E15B0B106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34" y="1415277"/>
            <a:ext cx="3590058" cy="5159829"/>
          </a:xfrm>
          <a:prstGeom prst="rect">
            <a:avLst/>
          </a:prstGeom>
        </p:spPr>
      </p:pic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9678DE6C-441C-452A-9A45-F01257562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281020" y="1415280"/>
            <a:ext cx="3651188" cy="5159829"/>
          </a:xfr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CBC1256-6BD4-491A-AF56-0C92E94D83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671"/>
          <a:stretch/>
        </p:blipFill>
        <p:spPr>
          <a:xfrm>
            <a:off x="4610676" y="2608729"/>
            <a:ext cx="3499660" cy="310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88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CA3D44-5FEB-9B47-9776-7F588D8BD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u="sng" dirty="0">
                <a:solidFill>
                  <a:schemeClr val="tx1"/>
                </a:solidFill>
              </a:rPr>
              <a:t>Gâteau aux pommes à la poêle</a:t>
            </a:r>
          </a:p>
        </p:txBody>
      </p:sp>
      <p:pic>
        <p:nvPicPr>
          <p:cNvPr id="7" name="Image 6" descr="Une image contenant alimentation, rouge, plastique, plusieurs&#10;&#10;Description générée automatiquement">
            <a:extLst>
              <a:ext uri="{FF2B5EF4-FFF2-40B4-BE49-F238E27FC236}">
                <a16:creationId xmlns:a16="http://schemas.microsoft.com/office/drawing/2014/main" id="{A4B9A20C-886C-7248-B1C0-D5AA4E381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352" y="3532496"/>
            <a:ext cx="4027901" cy="333472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573235A-E9F6-4C46-B700-389B9AD10F53}"/>
              </a:ext>
            </a:extLst>
          </p:cNvPr>
          <p:cNvSpPr txBox="1"/>
          <p:nvPr/>
        </p:nvSpPr>
        <p:spPr>
          <a:xfrm>
            <a:off x="4562537" y="-58437"/>
            <a:ext cx="400782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Ingrédients:</a:t>
            </a:r>
          </a:p>
          <a:p>
            <a:r>
              <a:rPr lang="fr-FR" i="1" u="sng" dirty="0">
                <a:solidFill>
                  <a:schemeClr val="accent5">
                    <a:lumMod val="7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Pommes caramélisées :</a:t>
            </a:r>
            <a:br>
              <a:rPr lang="fr-FR" dirty="0"/>
            </a:br>
            <a:r>
              <a:rPr lang="fr-FR" dirty="0"/>
              <a:t>3 pommes</a:t>
            </a:r>
          </a:p>
          <a:p>
            <a:r>
              <a:rPr lang="fr-FR" dirty="0"/>
              <a:t>15 g de sucre en poudre</a:t>
            </a:r>
          </a:p>
          <a:p>
            <a:r>
              <a:rPr lang="fr-FR" dirty="0"/>
              <a:t>15 g de beurre demi-sel </a:t>
            </a:r>
          </a:p>
          <a:p>
            <a:r>
              <a:rPr lang="fr-FR" i="1" u="sng" dirty="0">
                <a:solidFill>
                  <a:schemeClr val="accent5">
                    <a:lumMod val="7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Pâte à gâteau :</a:t>
            </a:r>
            <a:endParaRPr lang="fr-FR" i="1" dirty="0">
              <a:solidFill>
                <a:schemeClr val="accent5">
                  <a:lumMod val="75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r>
              <a:rPr lang="fr-FR" dirty="0"/>
              <a:t>2 œufs</a:t>
            </a:r>
          </a:p>
          <a:p>
            <a:r>
              <a:rPr lang="fr-FR" dirty="0"/>
              <a:t>60 g de sucre en poudre</a:t>
            </a:r>
          </a:p>
          <a:p>
            <a:r>
              <a:rPr lang="fr-FR" dirty="0"/>
              <a:t>15 cl de lait entier</a:t>
            </a:r>
          </a:p>
          <a:p>
            <a:r>
              <a:rPr lang="fr-FR" dirty="0"/>
              <a:t>120 g de farine</a:t>
            </a:r>
          </a:p>
          <a:p>
            <a:r>
              <a:rPr lang="fr-FR" dirty="0"/>
              <a:t>1 </a:t>
            </a:r>
            <a:r>
              <a:rPr lang="fr-FR" dirty="0" err="1"/>
              <a:t>c.c</a:t>
            </a:r>
            <a:r>
              <a:rPr lang="fr-FR" dirty="0"/>
              <a:t> de levure chimique</a:t>
            </a:r>
          </a:p>
          <a:p>
            <a:r>
              <a:rPr lang="fr-FR" dirty="0"/>
              <a:t>1 </a:t>
            </a:r>
            <a:r>
              <a:rPr lang="fr-FR" dirty="0" err="1"/>
              <a:t>c.c</a:t>
            </a:r>
            <a:r>
              <a:rPr lang="fr-FR" dirty="0"/>
              <a:t> de cannelle moulue</a:t>
            </a:r>
          </a:p>
          <a:p>
            <a:r>
              <a:rPr lang="fr-FR" dirty="0"/>
              <a:t>1 noisette de beurre pour la poêle</a:t>
            </a:r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4D873A7-7F95-7D40-8052-C34BBB4B8E0B}"/>
              </a:ext>
            </a:extLst>
          </p:cNvPr>
          <p:cNvSpPr txBox="1"/>
          <p:nvPr/>
        </p:nvSpPr>
        <p:spPr>
          <a:xfrm>
            <a:off x="9370645" y="-45761"/>
            <a:ext cx="2848570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>
                <a:solidFill>
                  <a:srgbClr val="52B6D0"/>
                </a:solidFill>
              </a:rPr>
              <a:t>Etape 1</a:t>
            </a:r>
          </a:p>
          <a:p>
            <a:r>
              <a:rPr lang="fr-FR" sz="1100" dirty="0"/>
              <a:t>Lavez et épluchez les pommes. Coupez les pommes en petits morceaux. Faites chauffer le sucre et le beurre dans une </a:t>
            </a:r>
            <a:r>
              <a:rPr lang="fr-FR" sz="1100" b="1" dirty="0">
                <a:hlinkClick r:id="rId3"/>
              </a:rPr>
              <a:t>poêle anti-adhésive</a:t>
            </a:r>
            <a:r>
              <a:rPr lang="fr-FR" sz="1100" dirty="0"/>
              <a:t>. Versez-y les pommes et faites-les dorer pendant 5 minutes, sur feu moyen.</a:t>
            </a:r>
            <a:endParaRPr lang="fr-FR" sz="1100" b="1" i="1" dirty="0">
              <a:solidFill>
                <a:srgbClr val="52B6D0"/>
              </a:solidFill>
            </a:endParaRPr>
          </a:p>
          <a:p>
            <a:r>
              <a:rPr lang="fr-FR" sz="1100" b="1" i="1" dirty="0">
                <a:solidFill>
                  <a:srgbClr val="52B6D0"/>
                </a:solidFill>
              </a:rPr>
              <a:t>Etape 2</a:t>
            </a:r>
          </a:p>
          <a:p>
            <a:r>
              <a:rPr lang="fr-FR" sz="1100" dirty="0"/>
              <a:t>Fouettez ensemble les œufs et le sucre en poudre jusqu'à ce que le mélange blanchisse. Ajoutez le lait petit à petit.</a:t>
            </a:r>
          </a:p>
          <a:p>
            <a:r>
              <a:rPr lang="fr-FR" sz="1100" dirty="0"/>
              <a:t>Dans un autre récipient, tamisez ensemble la farine, la levure et la cannelle.</a:t>
            </a:r>
            <a:endParaRPr lang="fr-FR" sz="1100" b="1" i="1" dirty="0">
              <a:solidFill>
                <a:srgbClr val="52B6D0"/>
              </a:solidFill>
            </a:endParaRPr>
          </a:p>
          <a:p>
            <a:r>
              <a:rPr lang="fr-FR" sz="1100" b="1" i="1" dirty="0">
                <a:solidFill>
                  <a:srgbClr val="52B6D0"/>
                </a:solidFill>
              </a:rPr>
              <a:t>Etape 3</a:t>
            </a:r>
          </a:p>
          <a:p>
            <a:r>
              <a:rPr lang="fr-FR" sz="1100" dirty="0"/>
              <a:t>Incorporez la préparation précédente petit à petit, avec un fouet. Le top, c'est avec un fouet électrique à vitesse lente. Ça marche super bien et ça évite les grumeaux.</a:t>
            </a:r>
          </a:p>
          <a:p>
            <a:br>
              <a:rPr lang="fr-FR" sz="1100" dirty="0"/>
            </a:br>
            <a:r>
              <a:rPr lang="fr-FR" sz="1100" dirty="0"/>
              <a:t>Versez la préparation directement sur les pommes. Faites cuire puissance minimale, pendant 15 minutes, avec un couvercle. J'ai mis sur 200 W, 80°C.</a:t>
            </a:r>
          </a:p>
          <a:p>
            <a:r>
              <a:rPr lang="fr-FR" sz="1100" b="1" i="1" dirty="0">
                <a:solidFill>
                  <a:srgbClr val="52B6D0"/>
                </a:solidFill>
              </a:rPr>
              <a:t>Etape 4</a:t>
            </a:r>
          </a:p>
          <a:p>
            <a:r>
              <a:rPr lang="fr-FR" sz="1100" dirty="0"/>
              <a:t>Au bout de 15 minutes, faites glisser le gâteau sur une assiette. C'est périlleux ! S'il se casse un peu, ce n'est pas grave. C'est normal car il n'est pas encore complètement cuit. Mais ne vous inquiétez pas, tout va se remettre bien ensuite.</a:t>
            </a:r>
            <a:br>
              <a:rPr lang="fr-FR" sz="1100" dirty="0"/>
            </a:br>
            <a:br>
              <a:rPr lang="fr-FR" sz="1100" dirty="0"/>
            </a:br>
            <a:r>
              <a:rPr lang="fr-FR" sz="1100" dirty="0"/>
              <a:t>Retournez ensuite le gâteau dans la poêle. Faites cuire de nouveau, avec un couvercle, pendant 5 minutes à </a:t>
            </a:r>
            <a:r>
              <a:rPr lang="fr-FR" sz="1100" b="1" dirty="0"/>
              <a:t>puissance minimale</a:t>
            </a:r>
            <a:r>
              <a:rPr lang="fr-FR" sz="1100" dirty="0"/>
              <a:t> (toujours 200 W, 80°C).</a:t>
            </a:r>
            <a:endParaRPr lang="fr-FR" sz="1100" b="1" i="1" dirty="0">
              <a:solidFill>
                <a:srgbClr val="52B6D0"/>
              </a:solidFill>
            </a:endParaRP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8E066FF3-23ED-C94A-9B64-63375DBC623E}"/>
              </a:ext>
            </a:extLst>
          </p:cNvPr>
          <p:cNvCxnSpPr/>
          <p:nvPr/>
        </p:nvCxnSpPr>
        <p:spPr>
          <a:xfrm>
            <a:off x="9370645" y="0"/>
            <a:ext cx="0" cy="35315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ACCAE9-D251-4D0D-919A-BE5C1029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752E-0340-FF44-B67A-74C0387B54A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770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rin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576</Words>
  <Application>Microsoft Office PowerPoint</Application>
  <PresentationFormat>Grand écran</PresentationFormat>
  <Paragraphs>84</Paragraphs>
  <Slides>10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APPLE CHANCERY</vt:lpstr>
      <vt:lpstr>Arial</vt:lpstr>
      <vt:lpstr>Athelas</vt:lpstr>
      <vt:lpstr>Calibri</vt:lpstr>
      <vt:lpstr>Century Gothic</vt:lpstr>
      <vt:lpstr>Wingdings 3</vt:lpstr>
      <vt:lpstr>Brin</vt:lpstr>
      <vt:lpstr>Agri’campus</vt:lpstr>
      <vt:lpstr>Présentation PowerPoint</vt:lpstr>
      <vt:lpstr>L’équipe Agri’campus</vt:lpstr>
      <vt:lpstr>Sondage</vt:lpstr>
      <vt:lpstr>Réalisation du projet</vt:lpstr>
      <vt:lpstr>Business model</vt:lpstr>
      <vt:lpstr>Partenariats et frais engagés</vt:lpstr>
      <vt:lpstr>Communication</vt:lpstr>
      <vt:lpstr>Gâteau aux pommes à la poêle</vt:lpstr>
      <vt:lpstr>Merci pour votre attention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carlaabuonomo@gmail.com</dc:creator>
  <cp:lastModifiedBy>Dabrowski Marie-Odil</cp:lastModifiedBy>
  <cp:revision>29</cp:revision>
  <dcterms:created xsi:type="dcterms:W3CDTF">2021-09-28T07:34:35Z</dcterms:created>
  <dcterms:modified xsi:type="dcterms:W3CDTF">2021-10-25T22:29:25Z</dcterms:modified>
</cp:coreProperties>
</file>