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18288000" cy="10287000"/>
  <p:notesSz cx="6858000" cy="9144000"/>
  <p:embeddedFontLst>
    <p:embeddedFont>
      <p:font typeface="Antonio Bold" panose="02000803000000000000" pitchFamily="2" charset="77"/>
      <p:regular r:id="rId9"/>
      <p:bold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Open Sauce" pitchFamily="2" charset="77"/>
      <p:regular r:id="rId15"/>
    </p:embeddedFont>
    <p:embeddedFont>
      <p:font typeface="Open Sauce Bold" pitchFamily="2" charset="77"/>
      <p:regular r:id="rId16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48" autoAdjust="0"/>
  </p:normalViewPr>
  <p:slideViewPr>
    <p:cSldViewPr>
      <p:cViewPr varScale="1">
        <p:scale>
          <a:sx n="72" d="100"/>
          <a:sy n="72" d="100"/>
        </p:scale>
        <p:origin x="272" y="2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188304" y="-1513365"/>
            <a:ext cx="13313729" cy="13313729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8B281"/>
            </a:solid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4" name="Group 4"/>
          <p:cNvGrpSpPr/>
          <p:nvPr/>
        </p:nvGrpSpPr>
        <p:grpSpPr>
          <a:xfrm rot="-3270436">
            <a:off x="8536629" y="102642"/>
            <a:ext cx="12098771" cy="6654453"/>
            <a:chOff x="0" y="0"/>
            <a:chExt cx="4060919" cy="2233549"/>
          </a:xfrm>
        </p:grpSpPr>
        <p:sp>
          <p:nvSpPr>
            <p:cNvPr id="5" name="Freeform 5"/>
            <p:cNvSpPr/>
            <p:nvPr/>
          </p:nvSpPr>
          <p:spPr>
            <a:xfrm>
              <a:off x="19050" y="19050"/>
              <a:ext cx="4022947" cy="2195449"/>
            </a:xfrm>
            <a:custGeom>
              <a:avLst/>
              <a:gdLst/>
              <a:ahLst/>
              <a:cxnLst/>
              <a:rect l="l" t="t" r="r" b="b"/>
              <a:pathLst>
                <a:path w="4022947" h="2195449">
                  <a:moveTo>
                    <a:pt x="2925031" y="2195449"/>
                  </a:moveTo>
                  <a:lnTo>
                    <a:pt x="1097788" y="2195449"/>
                  </a:lnTo>
                  <a:cubicBezTo>
                    <a:pt x="491490" y="2195449"/>
                    <a:pt x="0" y="1703959"/>
                    <a:pt x="0" y="1097661"/>
                  </a:cubicBezTo>
                  <a:cubicBezTo>
                    <a:pt x="0" y="491490"/>
                    <a:pt x="491490" y="0"/>
                    <a:pt x="1097788" y="0"/>
                  </a:cubicBezTo>
                  <a:lnTo>
                    <a:pt x="2925158" y="0"/>
                  </a:lnTo>
                  <a:cubicBezTo>
                    <a:pt x="3531457" y="0"/>
                    <a:pt x="4022947" y="491490"/>
                    <a:pt x="4022947" y="1097788"/>
                  </a:cubicBezTo>
                  <a:cubicBezTo>
                    <a:pt x="4022820" y="1703959"/>
                    <a:pt x="3531329" y="2195449"/>
                    <a:pt x="2925031" y="2195449"/>
                  </a:cubicBezTo>
                  <a:close/>
                </a:path>
              </a:pathLst>
            </a:custGeom>
            <a:solidFill>
              <a:srgbClr val="F1EEEE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4060920" cy="2233549"/>
            </a:xfrm>
            <a:custGeom>
              <a:avLst/>
              <a:gdLst/>
              <a:ahLst/>
              <a:cxnLst/>
              <a:rect l="l" t="t" r="r" b="b"/>
              <a:pathLst>
                <a:path w="4060920" h="2233549">
                  <a:moveTo>
                    <a:pt x="2944081" y="2233549"/>
                  </a:moveTo>
                  <a:lnTo>
                    <a:pt x="1116838" y="2233549"/>
                  </a:lnTo>
                  <a:cubicBezTo>
                    <a:pt x="501015" y="2233549"/>
                    <a:pt x="0" y="1732534"/>
                    <a:pt x="0" y="1116838"/>
                  </a:cubicBezTo>
                  <a:cubicBezTo>
                    <a:pt x="0" y="501015"/>
                    <a:pt x="501015" y="0"/>
                    <a:pt x="1116838" y="0"/>
                  </a:cubicBezTo>
                  <a:lnTo>
                    <a:pt x="2944208" y="0"/>
                  </a:lnTo>
                  <a:cubicBezTo>
                    <a:pt x="3559904" y="0"/>
                    <a:pt x="4060920" y="501015"/>
                    <a:pt x="4060920" y="1116838"/>
                  </a:cubicBezTo>
                  <a:cubicBezTo>
                    <a:pt x="4060920" y="1732534"/>
                    <a:pt x="3559904" y="2233549"/>
                    <a:pt x="2944081" y="2233549"/>
                  </a:cubicBezTo>
                  <a:close/>
                  <a:moveTo>
                    <a:pt x="1116838" y="38100"/>
                  </a:moveTo>
                  <a:cubicBezTo>
                    <a:pt x="521970" y="38100"/>
                    <a:pt x="38100" y="521970"/>
                    <a:pt x="38100" y="1116838"/>
                  </a:cubicBezTo>
                  <a:cubicBezTo>
                    <a:pt x="38100" y="1711579"/>
                    <a:pt x="521970" y="2195576"/>
                    <a:pt x="1116838" y="2195576"/>
                  </a:cubicBezTo>
                  <a:lnTo>
                    <a:pt x="2944208" y="2195576"/>
                  </a:lnTo>
                  <a:cubicBezTo>
                    <a:pt x="3538950" y="2195576"/>
                    <a:pt x="4022947" y="1711706"/>
                    <a:pt x="4022947" y="1116838"/>
                  </a:cubicBezTo>
                  <a:cubicBezTo>
                    <a:pt x="4022820" y="521970"/>
                    <a:pt x="3538949" y="38100"/>
                    <a:pt x="2944081" y="38100"/>
                  </a:cubicBezTo>
                  <a:lnTo>
                    <a:pt x="1116838" y="38100"/>
                  </a:lnTo>
                  <a:close/>
                </a:path>
              </a:pathLst>
            </a:custGeom>
            <a:solidFill>
              <a:srgbClr val="F1EEEE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7" name="Freeform 7"/>
          <p:cNvSpPr/>
          <p:nvPr/>
        </p:nvSpPr>
        <p:spPr>
          <a:xfrm>
            <a:off x="273803" y="6659725"/>
            <a:ext cx="3870069" cy="3402216"/>
          </a:xfrm>
          <a:custGeom>
            <a:avLst/>
            <a:gdLst/>
            <a:ahLst/>
            <a:cxnLst/>
            <a:rect l="l" t="t" r="r" b="b"/>
            <a:pathLst>
              <a:path w="3870069" h="3402216">
                <a:moveTo>
                  <a:pt x="0" y="0"/>
                </a:moveTo>
                <a:lnTo>
                  <a:pt x="3870068" y="0"/>
                </a:lnTo>
                <a:lnTo>
                  <a:pt x="3870068" y="3402216"/>
                </a:lnTo>
                <a:lnTo>
                  <a:pt x="0" y="34022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702"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8" name="Group 8"/>
          <p:cNvGrpSpPr/>
          <p:nvPr/>
        </p:nvGrpSpPr>
        <p:grpSpPr>
          <a:xfrm>
            <a:off x="5282979" y="2795515"/>
            <a:ext cx="9303035" cy="4695969"/>
            <a:chOff x="0" y="0"/>
            <a:chExt cx="12404047" cy="6261293"/>
          </a:xfrm>
        </p:grpSpPr>
        <p:sp>
          <p:nvSpPr>
            <p:cNvPr id="9" name="TextBox 9"/>
            <p:cNvSpPr txBox="1"/>
            <p:nvPr/>
          </p:nvSpPr>
          <p:spPr>
            <a:xfrm>
              <a:off x="0" y="200025"/>
              <a:ext cx="12263243" cy="40257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884"/>
                </a:lnSpc>
              </a:pPr>
              <a:r>
                <a:rPr lang="en-US" sz="20804" spc="-936">
                  <a:solidFill>
                    <a:srgbClr val="000000"/>
                  </a:solidFill>
                  <a:latin typeface="Antonio Bold"/>
                </a:rPr>
                <a:t>ECOBUY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40804" y="4838893"/>
              <a:ext cx="12263243" cy="1422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70"/>
                </a:lnSpc>
              </a:pPr>
              <a:r>
                <a:rPr lang="en-US" sz="3558">
                  <a:solidFill>
                    <a:srgbClr val="000000"/>
                  </a:solidFill>
                  <a:latin typeface="Open Sauce Bold"/>
                </a:rPr>
                <a:t>De meilleures courses pour une plus belle planète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80965" y="-8689130"/>
            <a:ext cx="12948456" cy="13313729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8B281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" name="AutoShape 4"/>
          <p:cNvSpPr/>
          <p:nvPr/>
        </p:nvSpPr>
        <p:spPr>
          <a:xfrm flipV="1">
            <a:off x="6692333" y="7193366"/>
            <a:ext cx="0" cy="2673722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5" name="AutoShape 5"/>
          <p:cNvSpPr/>
          <p:nvPr/>
        </p:nvSpPr>
        <p:spPr>
          <a:xfrm flipV="1">
            <a:off x="12411090" y="7150292"/>
            <a:ext cx="0" cy="2673722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6" name="Freeform 6"/>
          <p:cNvSpPr/>
          <p:nvPr/>
        </p:nvSpPr>
        <p:spPr>
          <a:xfrm>
            <a:off x="853942" y="210476"/>
            <a:ext cx="4927022" cy="6569363"/>
          </a:xfrm>
          <a:custGeom>
            <a:avLst/>
            <a:gdLst/>
            <a:ahLst/>
            <a:cxnLst/>
            <a:rect l="l" t="t" r="r" b="b"/>
            <a:pathLst>
              <a:path w="4927022" h="6569363">
                <a:moveTo>
                  <a:pt x="0" y="0"/>
                </a:moveTo>
                <a:lnTo>
                  <a:pt x="4927023" y="0"/>
                </a:lnTo>
                <a:lnTo>
                  <a:pt x="4927023" y="6569363"/>
                </a:lnTo>
                <a:lnTo>
                  <a:pt x="0" y="65693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TextBox 7"/>
          <p:cNvSpPr txBox="1"/>
          <p:nvPr/>
        </p:nvSpPr>
        <p:spPr>
          <a:xfrm>
            <a:off x="8132085" y="1038225"/>
            <a:ext cx="8246215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</a:pPr>
            <a:r>
              <a:rPr lang="en-US" sz="6999" spc="-139">
                <a:solidFill>
                  <a:srgbClr val="FFFFFF"/>
                </a:solidFill>
                <a:latin typeface="Antonio Bold"/>
              </a:rPr>
              <a:t>Présentation de l’équipe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467028" y="7775371"/>
            <a:ext cx="4752265" cy="1436574"/>
            <a:chOff x="0" y="-9525"/>
            <a:chExt cx="6336353" cy="1915432"/>
          </a:xfrm>
        </p:grpSpPr>
        <p:sp>
          <p:nvSpPr>
            <p:cNvPr id="9" name="TextBox 9"/>
            <p:cNvSpPr txBox="1"/>
            <p:nvPr/>
          </p:nvSpPr>
          <p:spPr>
            <a:xfrm>
              <a:off x="0" y="917857"/>
              <a:ext cx="6336353" cy="9880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96572" lvl="1" indent="-248286" algn="ctr">
                <a:lnSpc>
                  <a:spcPts val="2990"/>
                </a:lnSpc>
                <a:buFont typeface="Arial"/>
                <a:buChar char="•"/>
              </a:pPr>
              <a:r>
                <a:rPr lang="en-US" sz="2300" dirty="0" err="1">
                  <a:solidFill>
                    <a:srgbClr val="000000"/>
                  </a:solidFill>
                  <a:latin typeface="Open Sauce"/>
                </a:rPr>
                <a:t>Mathéo</a:t>
              </a:r>
              <a:r>
                <a:rPr lang="en-US" sz="2300" dirty="0">
                  <a:solidFill>
                    <a:srgbClr val="000000"/>
                  </a:solidFill>
                  <a:latin typeface="Open Sauce"/>
                </a:rPr>
                <a:t> </a:t>
              </a:r>
              <a:r>
                <a:rPr lang="en-US" sz="2300" dirty="0" err="1">
                  <a:solidFill>
                    <a:srgbClr val="000000"/>
                  </a:solidFill>
                  <a:latin typeface="Open Sauce"/>
                </a:rPr>
                <a:t>Boittout</a:t>
              </a:r>
              <a:endParaRPr lang="en-US" sz="2300" dirty="0">
                <a:solidFill>
                  <a:srgbClr val="000000"/>
                </a:solidFill>
                <a:latin typeface="Open Sauce"/>
              </a:endParaRPr>
            </a:p>
            <a:p>
              <a:pPr marL="496572" lvl="1" indent="-248286" algn="ctr">
                <a:lnSpc>
                  <a:spcPts val="2990"/>
                </a:lnSpc>
                <a:buFont typeface="Arial"/>
                <a:buChar char="•"/>
              </a:pPr>
              <a:r>
                <a:rPr lang="en-US" sz="2300" dirty="0">
                  <a:solidFill>
                    <a:srgbClr val="000000"/>
                  </a:solidFill>
                  <a:latin typeface="Open Sauce"/>
                </a:rPr>
                <a:t>Justine </a:t>
              </a:r>
              <a:r>
                <a:rPr lang="en-US" sz="2300" dirty="0" err="1">
                  <a:solidFill>
                    <a:srgbClr val="000000"/>
                  </a:solidFill>
                  <a:latin typeface="Open Sauce"/>
                </a:rPr>
                <a:t>Cratz</a:t>
              </a:r>
              <a:endParaRPr lang="en-US" sz="2300" dirty="0">
                <a:solidFill>
                  <a:srgbClr val="000000"/>
                </a:solidFill>
                <a:latin typeface="Open Sauce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9525"/>
              <a:ext cx="6336353" cy="5369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80"/>
                </a:lnSpc>
              </a:pPr>
              <a:r>
                <a:rPr lang="en-US" sz="2600">
                  <a:solidFill>
                    <a:srgbClr val="000000"/>
                  </a:solidFill>
                  <a:latin typeface="Open Sauce Bold"/>
                </a:rPr>
                <a:t>EQUIPE COMMUNICATION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206195" y="7782515"/>
            <a:ext cx="4752265" cy="1780751"/>
            <a:chOff x="0" y="0"/>
            <a:chExt cx="6336353" cy="2374335"/>
          </a:xfrm>
        </p:grpSpPr>
        <p:sp>
          <p:nvSpPr>
            <p:cNvPr id="12" name="TextBox 12"/>
            <p:cNvSpPr txBox="1"/>
            <p:nvPr/>
          </p:nvSpPr>
          <p:spPr>
            <a:xfrm>
              <a:off x="0" y="917857"/>
              <a:ext cx="6336353" cy="14564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96572" lvl="1" indent="-248286" algn="ctr">
                <a:lnSpc>
                  <a:spcPts val="2990"/>
                </a:lnSpc>
                <a:buFont typeface="Arial"/>
                <a:buChar char="•"/>
              </a:pPr>
              <a:r>
                <a:rPr lang="en-US" sz="2300">
                  <a:solidFill>
                    <a:srgbClr val="000000"/>
                  </a:solidFill>
                  <a:latin typeface="Open Sauce"/>
                </a:rPr>
                <a:t>Théo Colras</a:t>
              </a:r>
            </a:p>
            <a:p>
              <a:pPr marL="496572" lvl="1" indent="-248286" algn="ctr">
                <a:lnSpc>
                  <a:spcPts val="2990"/>
                </a:lnSpc>
                <a:buFont typeface="Arial"/>
                <a:buChar char="•"/>
              </a:pPr>
              <a:r>
                <a:rPr lang="en-US" sz="2300">
                  <a:solidFill>
                    <a:srgbClr val="000000"/>
                  </a:solidFill>
                  <a:latin typeface="Open Sauce"/>
                </a:rPr>
                <a:t> Théo Carton </a:t>
              </a:r>
            </a:p>
            <a:p>
              <a:pPr marL="496572" lvl="1" indent="-248286" algn="ctr">
                <a:lnSpc>
                  <a:spcPts val="2990"/>
                </a:lnSpc>
                <a:buFont typeface="Arial"/>
                <a:buChar char="•"/>
              </a:pPr>
              <a:r>
                <a:rPr lang="en-US" sz="2300">
                  <a:solidFill>
                    <a:srgbClr val="000000"/>
                  </a:solidFill>
                  <a:latin typeface="Open Sauce"/>
                </a:rPr>
                <a:t>Romain Bourlier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9525"/>
              <a:ext cx="6336353" cy="5369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80"/>
                </a:lnSpc>
              </a:pPr>
              <a:r>
                <a:rPr lang="en-US" sz="2600">
                  <a:solidFill>
                    <a:srgbClr val="000000"/>
                  </a:solidFill>
                  <a:latin typeface="Open Sauce Bold"/>
                </a:rPr>
                <a:t>EQUIPE BUSINESS 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945363" y="7818445"/>
            <a:ext cx="4752265" cy="1436574"/>
            <a:chOff x="0" y="-9525"/>
            <a:chExt cx="6336353" cy="1915432"/>
          </a:xfrm>
        </p:grpSpPr>
        <p:sp>
          <p:nvSpPr>
            <p:cNvPr id="15" name="TextBox 15"/>
            <p:cNvSpPr txBox="1"/>
            <p:nvPr/>
          </p:nvSpPr>
          <p:spPr>
            <a:xfrm>
              <a:off x="0" y="917857"/>
              <a:ext cx="6336353" cy="9880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96572" lvl="1" indent="-248286" algn="ctr">
                <a:lnSpc>
                  <a:spcPts val="2990"/>
                </a:lnSpc>
                <a:buFont typeface="Arial"/>
                <a:buChar char="•"/>
              </a:pPr>
              <a:r>
                <a:rPr lang="en-US" sz="2300" dirty="0" err="1">
                  <a:solidFill>
                    <a:srgbClr val="000000"/>
                  </a:solidFill>
                  <a:latin typeface="Open Sauce"/>
                </a:rPr>
                <a:t>Artus</a:t>
              </a:r>
              <a:r>
                <a:rPr lang="en-US" sz="2300" dirty="0">
                  <a:solidFill>
                    <a:srgbClr val="000000"/>
                  </a:solidFill>
                  <a:latin typeface="Open Sauce"/>
                </a:rPr>
                <a:t> </a:t>
              </a:r>
              <a:r>
                <a:rPr lang="en-US" sz="2300" dirty="0" err="1">
                  <a:solidFill>
                    <a:srgbClr val="000000"/>
                  </a:solidFill>
                  <a:latin typeface="Open Sauce"/>
                </a:rPr>
                <a:t>Bleton</a:t>
              </a:r>
              <a:endParaRPr lang="en-US" sz="2300" dirty="0">
                <a:solidFill>
                  <a:srgbClr val="000000"/>
                </a:solidFill>
                <a:latin typeface="Open Sauce"/>
              </a:endParaRPr>
            </a:p>
            <a:p>
              <a:pPr marL="496572" lvl="1" indent="-248286" algn="ctr">
                <a:lnSpc>
                  <a:spcPts val="2990"/>
                </a:lnSpc>
                <a:buFont typeface="Arial"/>
                <a:buChar char="•"/>
              </a:pPr>
              <a:r>
                <a:rPr lang="en-US" sz="2300" dirty="0">
                  <a:solidFill>
                    <a:srgbClr val="000000"/>
                  </a:solidFill>
                  <a:latin typeface="Open Sauce"/>
                </a:rPr>
                <a:t>Louis </a:t>
              </a:r>
              <a:r>
                <a:rPr lang="en-US" sz="2300" dirty="0" err="1">
                  <a:solidFill>
                    <a:srgbClr val="000000"/>
                  </a:solidFill>
                  <a:latin typeface="Open Sauce"/>
                </a:rPr>
                <a:t>Bonningre</a:t>
              </a:r>
              <a:endParaRPr lang="en-US" sz="2300" dirty="0">
                <a:solidFill>
                  <a:srgbClr val="000000"/>
                </a:solidFill>
                <a:latin typeface="Open Sauce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9525"/>
              <a:ext cx="6336353" cy="5369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80"/>
                </a:lnSpc>
              </a:pPr>
              <a:r>
                <a:rPr lang="en-US" sz="2600">
                  <a:solidFill>
                    <a:srgbClr val="000000"/>
                  </a:solidFill>
                  <a:latin typeface="Open Sauce Bold"/>
                </a:rPr>
                <a:t>EQUIPE TECHNIQUE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7663588" y="5742038"/>
            <a:ext cx="4752265" cy="1037801"/>
            <a:chOff x="0" y="0"/>
            <a:chExt cx="6336353" cy="1383735"/>
          </a:xfrm>
        </p:grpSpPr>
        <p:sp>
          <p:nvSpPr>
            <p:cNvPr id="18" name="TextBox 18"/>
            <p:cNvSpPr txBox="1"/>
            <p:nvPr/>
          </p:nvSpPr>
          <p:spPr>
            <a:xfrm>
              <a:off x="0" y="917857"/>
              <a:ext cx="6336353" cy="4658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90"/>
                </a:lnSpc>
              </a:pPr>
              <a:r>
                <a:rPr lang="en-US" sz="2300">
                  <a:solidFill>
                    <a:srgbClr val="000000"/>
                  </a:solidFill>
                  <a:latin typeface="Open Sauce"/>
                </a:rPr>
                <a:t>Justine Cratz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9525"/>
              <a:ext cx="6336353" cy="5369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80"/>
                </a:lnSpc>
              </a:pPr>
              <a:r>
                <a:rPr lang="en-US" sz="2600">
                  <a:solidFill>
                    <a:srgbClr val="000000"/>
                  </a:solidFill>
                  <a:latin typeface="Open Sauce Bold"/>
                </a:rPr>
                <a:t>CHEF D’ÉQUIPE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829029" y="-2732565"/>
            <a:ext cx="15752129" cy="15752129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8B281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028700" y="4351684"/>
            <a:ext cx="10442907" cy="1574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2430"/>
              </a:lnSpc>
            </a:pPr>
            <a:r>
              <a:rPr lang="en-US" sz="10358" spc="-207">
                <a:solidFill>
                  <a:srgbClr val="FFFFFF"/>
                </a:solidFill>
                <a:latin typeface="Antonio Bold"/>
              </a:rPr>
              <a:t>Pourquoi Ecobuy ?</a:t>
            </a:r>
          </a:p>
        </p:txBody>
      </p:sp>
      <p:grpSp>
        <p:nvGrpSpPr>
          <p:cNvPr id="5" name="Group 5"/>
          <p:cNvGrpSpPr/>
          <p:nvPr/>
        </p:nvGrpSpPr>
        <p:grpSpPr>
          <a:xfrm rot="2700000">
            <a:off x="10105880" y="5102049"/>
            <a:ext cx="12098771" cy="6654453"/>
            <a:chOff x="0" y="0"/>
            <a:chExt cx="4060919" cy="2233549"/>
          </a:xfrm>
        </p:grpSpPr>
        <p:sp>
          <p:nvSpPr>
            <p:cNvPr id="6" name="Freeform 6"/>
            <p:cNvSpPr/>
            <p:nvPr/>
          </p:nvSpPr>
          <p:spPr>
            <a:xfrm>
              <a:off x="19050" y="19050"/>
              <a:ext cx="4022947" cy="2195449"/>
            </a:xfrm>
            <a:custGeom>
              <a:avLst/>
              <a:gdLst/>
              <a:ahLst/>
              <a:cxnLst/>
              <a:rect l="l" t="t" r="r" b="b"/>
              <a:pathLst>
                <a:path w="4022947" h="2195449">
                  <a:moveTo>
                    <a:pt x="2925031" y="2195449"/>
                  </a:moveTo>
                  <a:lnTo>
                    <a:pt x="1097788" y="2195449"/>
                  </a:lnTo>
                  <a:cubicBezTo>
                    <a:pt x="491490" y="2195449"/>
                    <a:pt x="0" y="1703959"/>
                    <a:pt x="0" y="1097661"/>
                  </a:cubicBezTo>
                  <a:cubicBezTo>
                    <a:pt x="0" y="491490"/>
                    <a:pt x="491490" y="0"/>
                    <a:pt x="1097788" y="0"/>
                  </a:cubicBezTo>
                  <a:lnTo>
                    <a:pt x="2925158" y="0"/>
                  </a:lnTo>
                  <a:cubicBezTo>
                    <a:pt x="3531457" y="0"/>
                    <a:pt x="4022947" y="491490"/>
                    <a:pt x="4022947" y="1097788"/>
                  </a:cubicBezTo>
                  <a:cubicBezTo>
                    <a:pt x="4022820" y="1703959"/>
                    <a:pt x="3531329" y="2195449"/>
                    <a:pt x="2925031" y="2195449"/>
                  </a:cubicBezTo>
                  <a:close/>
                </a:path>
              </a:pathLst>
            </a:custGeom>
            <a:solidFill>
              <a:srgbClr val="F1EEEE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4060920" cy="2233549"/>
            </a:xfrm>
            <a:custGeom>
              <a:avLst/>
              <a:gdLst/>
              <a:ahLst/>
              <a:cxnLst/>
              <a:rect l="l" t="t" r="r" b="b"/>
              <a:pathLst>
                <a:path w="4060920" h="2233549">
                  <a:moveTo>
                    <a:pt x="2944081" y="2233549"/>
                  </a:moveTo>
                  <a:lnTo>
                    <a:pt x="1116838" y="2233549"/>
                  </a:lnTo>
                  <a:cubicBezTo>
                    <a:pt x="501015" y="2233549"/>
                    <a:pt x="0" y="1732534"/>
                    <a:pt x="0" y="1116838"/>
                  </a:cubicBezTo>
                  <a:cubicBezTo>
                    <a:pt x="0" y="501015"/>
                    <a:pt x="501015" y="0"/>
                    <a:pt x="1116838" y="0"/>
                  </a:cubicBezTo>
                  <a:lnTo>
                    <a:pt x="2944208" y="0"/>
                  </a:lnTo>
                  <a:cubicBezTo>
                    <a:pt x="3559904" y="0"/>
                    <a:pt x="4060920" y="501015"/>
                    <a:pt x="4060920" y="1116838"/>
                  </a:cubicBezTo>
                  <a:cubicBezTo>
                    <a:pt x="4060920" y="1732534"/>
                    <a:pt x="3559904" y="2233549"/>
                    <a:pt x="2944081" y="2233549"/>
                  </a:cubicBezTo>
                  <a:close/>
                  <a:moveTo>
                    <a:pt x="1116838" y="38100"/>
                  </a:moveTo>
                  <a:cubicBezTo>
                    <a:pt x="521970" y="38100"/>
                    <a:pt x="38100" y="521970"/>
                    <a:pt x="38100" y="1116838"/>
                  </a:cubicBezTo>
                  <a:cubicBezTo>
                    <a:pt x="38100" y="1711579"/>
                    <a:pt x="521970" y="2195576"/>
                    <a:pt x="1116838" y="2195576"/>
                  </a:cubicBezTo>
                  <a:lnTo>
                    <a:pt x="2944208" y="2195576"/>
                  </a:lnTo>
                  <a:cubicBezTo>
                    <a:pt x="3538950" y="2195576"/>
                    <a:pt x="4022947" y="1711706"/>
                    <a:pt x="4022947" y="1116838"/>
                  </a:cubicBezTo>
                  <a:cubicBezTo>
                    <a:pt x="4022820" y="521970"/>
                    <a:pt x="3538949" y="38100"/>
                    <a:pt x="2944081" y="38100"/>
                  </a:cubicBezTo>
                  <a:lnTo>
                    <a:pt x="1116838" y="38100"/>
                  </a:lnTo>
                  <a:close/>
                </a:path>
              </a:pathLst>
            </a:custGeom>
            <a:solidFill>
              <a:srgbClr val="F1EEEE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8" name="Freeform 8"/>
          <p:cNvSpPr/>
          <p:nvPr/>
        </p:nvSpPr>
        <p:spPr>
          <a:xfrm>
            <a:off x="11923100" y="4597028"/>
            <a:ext cx="4420001" cy="2657525"/>
          </a:xfrm>
          <a:custGeom>
            <a:avLst/>
            <a:gdLst/>
            <a:ahLst/>
            <a:cxnLst/>
            <a:rect l="l" t="t" r="r" b="b"/>
            <a:pathLst>
              <a:path w="4420001" h="2657525">
                <a:moveTo>
                  <a:pt x="0" y="0"/>
                </a:moveTo>
                <a:lnTo>
                  <a:pt x="4420001" y="0"/>
                </a:lnTo>
                <a:lnTo>
                  <a:pt x="4420001" y="2657525"/>
                </a:lnTo>
                <a:lnTo>
                  <a:pt x="0" y="26575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-1836189" y="4557582"/>
            <a:ext cx="8871559" cy="4879452"/>
            <a:chOff x="0" y="0"/>
            <a:chExt cx="4060919" cy="2233549"/>
          </a:xfrm>
        </p:grpSpPr>
        <p:sp>
          <p:nvSpPr>
            <p:cNvPr id="3" name="Freeform 3"/>
            <p:cNvSpPr/>
            <p:nvPr/>
          </p:nvSpPr>
          <p:spPr>
            <a:xfrm>
              <a:off x="19050" y="19050"/>
              <a:ext cx="4022947" cy="2195449"/>
            </a:xfrm>
            <a:custGeom>
              <a:avLst/>
              <a:gdLst/>
              <a:ahLst/>
              <a:cxnLst/>
              <a:rect l="l" t="t" r="r" b="b"/>
              <a:pathLst>
                <a:path w="4022947" h="2195449">
                  <a:moveTo>
                    <a:pt x="2925031" y="2195449"/>
                  </a:moveTo>
                  <a:lnTo>
                    <a:pt x="1097788" y="2195449"/>
                  </a:lnTo>
                  <a:cubicBezTo>
                    <a:pt x="491490" y="2195449"/>
                    <a:pt x="0" y="1703959"/>
                    <a:pt x="0" y="1097661"/>
                  </a:cubicBezTo>
                  <a:cubicBezTo>
                    <a:pt x="0" y="491490"/>
                    <a:pt x="491490" y="0"/>
                    <a:pt x="1097788" y="0"/>
                  </a:cubicBezTo>
                  <a:lnTo>
                    <a:pt x="2925158" y="0"/>
                  </a:lnTo>
                  <a:cubicBezTo>
                    <a:pt x="3531457" y="0"/>
                    <a:pt x="4022947" y="491490"/>
                    <a:pt x="4022947" y="1097788"/>
                  </a:cubicBezTo>
                  <a:cubicBezTo>
                    <a:pt x="4022820" y="1703959"/>
                    <a:pt x="3531329" y="2195449"/>
                    <a:pt x="2925031" y="2195449"/>
                  </a:cubicBezTo>
                  <a:close/>
                </a:path>
              </a:pathLst>
            </a:custGeom>
            <a:solidFill>
              <a:srgbClr val="F1EEEE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4060920" cy="2233549"/>
            </a:xfrm>
            <a:custGeom>
              <a:avLst/>
              <a:gdLst/>
              <a:ahLst/>
              <a:cxnLst/>
              <a:rect l="l" t="t" r="r" b="b"/>
              <a:pathLst>
                <a:path w="4060920" h="2233549">
                  <a:moveTo>
                    <a:pt x="2944081" y="2233549"/>
                  </a:moveTo>
                  <a:lnTo>
                    <a:pt x="1116838" y="2233549"/>
                  </a:lnTo>
                  <a:cubicBezTo>
                    <a:pt x="501015" y="2233549"/>
                    <a:pt x="0" y="1732534"/>
                    <a:pt x="0" y="1116838"/>
                  </a:cubicBezTo>
                  <a:cubicBezTo>
                    <a:pt x="0" y="501015"/>
                    <a:pt x="501015" y="0"/>
                    <a:pt x="1116838" y="0"/>
                  </a:cubicBezTo>
                  <a:lnTo>
                    <a:pt x="2944208" y="0"/>
                  </a:lnTo>
                  <a:cubicBezTo>
                    <a:pt x="3559904" y="0"/>
                    <a:pt x="4060920" y="501015"/>
                    <a:pt x="4060920" y="1116838"/>
                  </a:cubicBezTo>
                  <a:cubicBezTo>
                    <a:pt x="4060920" y="1732534"/>
                    <a:pt x="3559904" y="2233549"/>
                    <a:pt x="2944081" y="2233549"/>
                  </a:cubicBezTo>
                  <a:close/>
                  <a:moveTo>
                    <a:pt x="1116838" y="38100"/>
                  </a:moveTo>
                  <a:cubicBezTo>
                    <a:pt x="521970" y="38100"/>
                    <a:pt x="38100" y="521970"/>
                    <a:pt x="38100" y="1116838"/>
                  </a:cubicBezTo>
                  <a:cubicBezTo>
                    <a:pt x="38100" y="1711579"/>
                    <a:pt x="521970" y="2195576"/>
                    <a:pt x="1116838" y="2195576"/>
                  </a:cubicBezTo>
                  <a:lnTo>
                    <a:pt x="2944208" y="2195576"/>
                  </a:lnTo>
                  <a:cubicBezTo>
                    <a:pt x="3538950" y="2195576"/>
                    <a:pt x="4022947" y="1711706"/>
                    <a:pt x="4022947" y="1116838"/>
                  </a:cubicBezTo>
                  <a:cubicBezTo>
                    <a:pt x="4022820" y="521970"/>
                    <a:pt x="3538949" y="38100"/>
                    <a:pt x="2944081" y="38100"/>
                  </a:cubicBezTo>
                  <a:lnTo>
                    <a:pt x="1116838" y="38100"/>
                  </a:lnTo>
                  <a:close/>
                </a:path>
              </a:pathLst>
            </a:custGeom>
            <a:solidFill>
              <a:srgbClr val="F1EEEE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" name="AutoShape 5"/>
          <p:cNvSpPr/>
          <p:nvPr/>
        </p:nvSpPr>
        <p:spPr>
          <a:xfrm>
            <a:off x="0" y="0"/>
            <a:ext cx="18288000" cy="2038019"/>
          </a:xfrm>
          <a:prstGeom prst="rect">
            <a:avLst/>
          </a:prstGeom>
          <a:solidFill>
            <a:srgbClr val="48B281"/>
          </a:solidFill>
        </p:spPr>
        <p:txBody>
          <a:bodyPr/>
          <a:lstStyle/>
          <a:p>
            <a:endParaRPr lang="fr-FR"/>
          </a:p>
        </p:txBody>
      </p:sp>
      <p:sp>
        <p:nvSpPr>
          <p:cNvPr id="6" name="Freeform 6"/>
          <p:cNvSpPr/>
          <p:nvPr/>
        </p:nvSpPr>
        <p:spPr>
          <a:xfrm>
            <a:off x="2018238" y="3019852"/>
            <a:ext cx="1162706" cy="1037979"/>
          </a:xfrm>
          <a:custGeom>
            <a:avLst/>
            <a:gdLst/>
            <a:ahLst/>
            <a:cxnLst/>
            <a:rect l="l" t="t" r="r" b="b"/>
            <a:pathLst>
              <a:path w="1162706" h="1037979">
                <a:moveTo>
                  <a:pt x="0" y="0"/>
                </a:moveTo>
                <a:lnTo>
                  <a:pt x="1162706" y="0"/>
                </a:lnTo>
                <a:lnTo>
                  <a:pt x="1162706" y="1037980"/>
                </a:lnTo>
                <a:lnTo>
                  <a:pt x="0" y="10379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Freeform 7"/>
          <p:cNvSpPr/>
          <p:nvPr/>
        </p:nvSpPr>
        <p:spPr>
          <a:xfrm>
            <a:off x="5370982" y="3332219"/>
            <a:ext cx="3138483" cy="6105537"/>
          </a:xfrm>
          <a:custGeom>
            <a:avLst/>
            <a:gdLst/>
            <a:ahLst/>
            <a:cxnLst/>
            <a:rect l="l" t="t" r="r" b="b"/>
            <a:pathLst>
              <a:path w="3138483" h="6105537">
                <a:moveTo>
                  <a:pt x="0" y="0"/>
                </a:moveTo>
                <a:lnTo>
                  <a:pt x="3138483" y="0"/>
                </a:lnTo>
                <a:lnTo>
                  <a:pt x="3138483" y="6105536"/>
                </a:lnTo>
                <a:lnTo>
                  <a:pt x="0" y="61055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8" name="Group 8"/>
          <p:cNvGrpSpPr/>
          <p:nvPr/>
        </p:nvGrpSpPr>
        <p:grpSpPr>
          <a:xfrm rot="5400000">
            <a:off x="6796318" y="4557582"/>
            <a:ext cx="8871559" cy="4879452"/>
            <a:chOff x="0" y="0"/>
            <a:chExt cx="4060919" cy="2233549"/>
          </a:xfrm>
        </p:grpSpPr>
        <p:sp>
          <p:nvSpPr>
            <p:cNvPr id="9" name="Freeform 9"/>
            <p:cNvSpPr/>
            <p:nvPr/>
          </p:nvSpPr>
          <p:spPr>
            <a:xfrm>
              <a:off x="19050" y="19050"/>
              <a:ext cx="4022947" cy="2195449"/>
            </a:xfrm>
            <a:custGeom>
              <a:avLst/>
              <a:gdLst/>
              <a:ahLst/>
              <a:cxnLst/>
              <a:rect l="l" t="t" r="r" b="b"/>
              <a:pathLst>
                <a:path w="4022947" h="2195449">
                  <a:moveTo>
                    <a:pt x="2925031" y="2195449"/>
                  </a:moveTo>
                  <a:lnTo>
                    <a:pt x="1097788" y="2195449"/>
                  </a:lnTo>
                  <a:cubicBezTo>
                    <a:pt x="491490" y="2195449"/>
                    <a:pt x="0" y="1703959"/>
                    <a:pt x="0" y="1097661"/>
                  </a:cubicBezTo>
                  <a:cubicBezTo>
                    <a:pt x="0" y="491490"/>
                    <a:pt x="491490" y="0"/>
                    <a:pt x="1097788" y="0"/>
                  </a:cubicBezTo>
                  <a:lnTo>
                    <a:pt x="2925158" y="0"/>
                  </a:lnTo>
                  <a:cubicBezTo>
                    <a:pt x="3531457" y="0"/>
                    <a:pt x="4022947" y="491490"/>
                    <a:pt x="4022947" y="1097788"/>
                  </a:cubicBezTo>
                  <a:cubicBezTo>
                    <a:pt x="4022820" y="1703959"/>
                    <a:pt x="3531329" y="2195449"/>
                    <a:pt x="2925031" y="2195449"/>
                  </a:cubicBezTo>
                  <a:close/>
                </a:path>
              </a:pathLst>
            </a:custGeom>
            <a:solidFill>
              <a:srgbClr val="F1EEEE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4060920" cy="2233549"/>
            </a:xfrm>
            <a:custGeom>
              <a:avLst/>
              <a:gdLst/>
              <a:ahLst/>
              <a:cxnLst/>
              <a:rect l="l" t="t" r="r" b="b"/>
              <a:pathLst>
                <a:path w="4060920" h="2233549">
                  <a:moveTo>
                    <a:pt x="2944081" y="2233549"/>
                  </a:moveTo>
                  <a:lnTo>
                    <a:pt x="1116838" y="2233549"/>
                  </a:lnTo>
                  <a:cubicBezTo>
                    <a:pt x="501015" y="2233549"/>
                    <a:pt x="0" y="1732534"/>
                    <a:pt x="0" y="1116838"/>
                  </a:cubicBezTo>
                  <a:cubicBezTo>
                    <a:pt x="0" y="501015"/>
                    <a:pt x="501015" y="0"/>
                    <a:pt x="1116838" y="0"/>
                  </a:cubicBezTo>
                  <a:lnTo>
                    <a:pt x="2944208" y="0"/>
                  </a:lnTo>
                  <a:cubicBezTo>
                    <a:pt x="3559904" y="0"/>
                    <a:pt x="4060920" y="501015"/>
                    <a:pt x="4060920" y="1116838"/>
                  </a:cubicBezTo>
                  <a:cubicBezTo>
                    <a:pt x="4060920" y="1732534"/>
                    <a:pt x="3559904" y="2233549"/>
                    <a:pt x="2944081" y="2233549"/>
                  </a:cubicBezTo>
                  <a:close/>
                  <a:moveTo>
                    <a:pt x="1116838" y="38100"/>
                  </a:moveTo>
                  <a:cubicBezTo>
                    <a:pt x="521970" y="38100"/>
                    <a:pt x="38100" y="521970"/>
                    <a:pt x="38100" y="1116838"/>
                  </a:cubicBezTo>
                  <a:cubicBezTo>
                    <a:pt x="38100" y="1711579"/>
                    <a:pt x="521970" y="2195576"/>
                    <a:pt x="1116838" y="2195576"/>
                  </a:cubicBezTo>
                  <a:lnTo>
                    <a:pt x="2944208" y="2195576"/>
                  </a:lnTo>
                  <a:cubicBezTo>
                    <a:pt x="3538950" y="2195576"/>
                    <a:pt x="4022947" y="1711706"/>
                    <a:pt x="4022947" y="1116838"/>
                  </a:cubicBezTo>
                  <a:cubicBezTo>
                    <a:pt x="4022820" y="521970"/>
                    <a:pt x="3538949" y="38100"/>
                    <a:pt x="2944081" y="38100"/>
                  </a:cubicBezTo>
                  <a:lnTo>
                    <a:pt x="1116838" y="38100"/>
                  </a:lnTo>
                  <a:close/>
                </a:path>
              </a:pathLst>
            </a:custGeom>
            <a:solidFill>
              <a:srgbClr val="F1EEEE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1" name="Freeform 11"/>
          <p:cNvSpPr/>
          <p:nvPr/>
        </p:nvSpPr>
        <p:spPr>
          <a:xfrm>
            <a:off x="10544280" y="3019852"/>
            <a:ext cx="1375635" cy="1037979"/>
          </a:xfrm>
          <a:custGeom>
            <a:avLst/>
            <a:gdLst/>
            <a:ahLst/>
            <a:cxnLst/>
            <a:rect l="l" t="t" r="r" b="b"/>
            <a:pathLst>
              <a:path w="1375635" h="1037979">
                <a:moveTo>
                  <a:pt x="0" y="0"/>
                </a:moveTo>
                <a:lnTo>
                  <a:pt x="1375635" y="0"/>
                </a:lnTo>
                <a:lnTo>
                  <a:pt x="1375635" y="1037980"/>
                </a:lnTo>
                <a:lnTo>
                  <a:pt x="0" y="10379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2" name="Freeform 12"/>
          <p:cNvSpPr/>
          <p:nvPr/>
        </p:nvSpPr>
        <p:spPr>
          <a:xfrm>
            <a:off x="14414774" y="3938363"/>
            <a:ext cx="3223663" cy="4893248"/>
          </a:xfrm>
          <a:custGeom>
            <a:avLst/>
            <a:gdLst/>
            <a:ahLst/>
            <a:cxnLst/>
            <a:rect l="l" t="t" r="r" b="b"/>
            <a:pathLst>
              <a:path w="3223663" h="4893248">
                <a:moveTo>
                  <a:pt x="0" y="0"/>
                </a:moveTo>
                <a:lnTo>
                  <a:pt x="3223663" y="0"/>
                </a:lnTo>
                <a:lnTo>
                  <a:pt x="3223663" y="4893248"/>
                </a:lnTo>
                <a:lnTo>
                  <a:pt x="0" y="489324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3" name="TextBox 13"/>
          <p:cNvSpPr txBox="1"/>
          <p:nvPr/>
        </p:nvSpPr>
        <p:spPr>
          <a:xfrm>
            <a:off x="721353" y="6898724"/>
            <a:ext cx="3756475" cy="1359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76"/>
              </a:lnSpc>
            </a:pPr>
            <a:r>
              <a:rPr lang="en-US" sz="1735">
                <a:solidFill>
                  <a:srgbClr val="000000"/>
                </a:solidFill>
                <a:latin typeface="Open Sauce"/>
              </a:rPr>
              <a:t>Choisir un magasin précis</a:t>
            </a:r>
          </a:p>
          <a:p>
            <a:pPr algn="ctr">
              <a:lnSpc>
                <a:spcPts val="2776"/>
              </a:lnSpc>
            </a:pPr>
            <a:r>
              <a:rPr lang="en-US" sz="1735">
                <a:solidFill>
                  <a:srgbClr val="000000"/>
                </a:solidFill>
                <a:latin typeface="Open Sauce"/>
              </a:rPr>
              <a:t>OU</a:t>
            </a:r>
          </a:p>
          <a:p>
            <a:pPr algn="ctr">
              <a:lnSpc>
                <a:spcPts val="2776"/>
              </a:lnSpc>
            </a:pPr>
            <a:r>
              <a:rPr lang="en-US" sz="1735">
                <a:solidFill>
                  <a:srgbClr val="000000"/>
                </a:solidFill>
                <a:latin typeface="Open Sauce"/>
              </a:rPr>
              <a:t>Choisir un magasin en fonction de la liste de course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21353" y="4725392"/>
            <a:ext cx="3756475" cy="1162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7"/>
              </a:lnSpc>
            </a:pPr>
            <a:r>
              <a:rPr lang="en-US" sz="3559">
                <a:solidFill>
                  <a:srgbClr val="000000"/>
                </a:solidFill>
                <a:latin typeface="Open Sauce Bold"/>
              </a:rPr>
              <a:t>CHOISIR MAGASIN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0" y="374649"/>
            <a:ext cx="18288000" cy="11842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 dirty="0">
                <a:solidFill>
                  <a:srgbClr val="000000"/>
                </a:solidFill>
                <a:latin typeface="Antonio Bold"/>
              </a:rPr>
              <a:t>POC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249860" y="7282330"/>
            <a:ext cx="3964476" cy="620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9"/>
              </a:lnSpc>
            </a:pPr>
            <a:r>
              <a:rPr lang="en-US" sz="1813">
                <a:solidFill>
                  <a:srgbClr val="000000"/>
                </a:solidFill>
                <a:latin typeface="Open Sauce"/>
              </a:rPr>
              <a:t>Choisir les articles que l’on cherchent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249860" y="4725392"/>
            <a:ext cx="3964476" cy="1162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7"/>
              </a:lnSpc>
            </a:pPr>
            <a:r>
              <a:rPr lang="en-US" sz="3559">
                <a:solidFill>
                  <a:srgbClr val="000000"/>
                </a:solidFill>
                <a:latin typeface="Open Sauce Bold"/>
              </a:rPr>
              <a:t>FAIRE SA LISTE DE COURSE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3C6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5518" y="720090"/>
            <a:ext cx="16856964" cy="88468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ideo ecobuy POC.mp4" descr="Une image contenant texte, fruit, Téléphone mobile, Appareil de communications portable&#10;&#10;Description générée automatiquement">
            <a:hlinkClick r:id="" action="ppaction://media"/>
            <a:extLst>
              <a:ext uri="{FF2B5EF4-FFF2-40B4-BE49-F238E27FC236}">
                <a16:creationId xmlns:a16="http://schemas.microsoft.com/office/drawing/2014/main" id="{FF5B1D6A-2501-863E-E938-C99CE260BBF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981729" y="965200"/>
            <a:ext cx="4324540" cy="835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01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3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16570" y="0"/>
            <a:ext cx="13278493" cy="11012853"/>
          </a:xfrm>
          <a:custGeom>
            <a:avLst/>
            <a:gdLst/>
            <a:ahLst/>
            <a:cxnLst/>
            <a:rect l="l" t="t" r="r" b="b"/>
            <a:pathLst>
              <a:path w="13278493" h="11012853">
                <a:moveTo>
                  <a:pt x="0" y="0"/>
                </a:moveTo>
                <a:lnTo>
                  <a:pt x="13278493" y="0"/>
                </a:lnTo>
                <a:lnTo>
                  <a:pt x="13278493" y="11012853"/>
                </a:lnTo>
                <a:lnTo>
                  <a:pt x="0" y="110128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11" t="-18012" r="-1606"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3" name="Group 3"/>
          <p:cNvGrpSpPr/>
          <p:nvPr/>
        </p:nvGrpSpPr>
        <p:grpSpPr>
          <a:xfrm>
            <a:off x="-6004472" y="-1377820"/>
            <a:ext cx="13313729" cy="13313729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8B281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" name="Freeform 5"/>
          <p:cNvSpPr/>
          <p:nvPr/>
        </p:nvSpPr>
        <p:spPr>
          <a:xfrm>
            <a:off x="119614" y="3002239"/>
            <a:ext cx="1818172" cy="1669412"/>
          </a:xfrm>
          <a:custGeom>
            <a:avLst/>
            <a:gdLst/>
            <a:ahLst/>
            <a:cxnLst/>
            <a:rect l="l" t="t" r="r" b="b"/>
            <a:pathLst>
              <a:path w="1818172" h="1669412">
                <a:moveTo>
                  <a:pt x="0" y="0"/>
                </a:moveTo>
                <a:lnTo>
                  <a:pt x="1818172" y="0"/>
                </a:lnTo>
                <a:lnTo>
                  <a:pt x="1818172" y="1669413"/>
                </a:lnTo>
                <a:lnTo>
                  <a:pt x="0" y="16694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/>
          <p:cNvSpPr/>
          <p:nvPr/>
        </p:nvSpPr>
        <p:spPr>
          <a:xfrm>
            <a:off x="14389951" y="8531585"/>
            <a:ext cx="344267" cy="559784"/>
          </a:xfrm>
          <a:custGeom>
            <a:avLst/>
            <a:gdLst/>
            <a:ahLst/>
            <a:cxnLst/>
            <a:rect l="l" t="t" r="r" b="b"/>
            <a:pathLst>
              <a:path w="344267" h="559784">
                <a:moveTo>
                  <a:pt x="0" y="0"/>
                </a:moveTo>
                <a:lnTo>
                  <a:pt x="344268" y="0"/>
                </a:lnTo>
                <a:lnTo>
                  <a:pt x="344268" y="559785"/>
                </a:lnTo>
                <a:lnTo>
                  <a:pt x="0" y="55978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Freeform 7"/>
          <p:cNvSpPr/>
          <p:nvPr/>
        </p:nvSpPr>
        <p:spPr>
          <a:xfrm>
            <a:off x="9722238" y="3994150"/>
            <a:ext cx="373835" cy="607862"/>
          </a:xfrm>
          <a:custGeom>
            <a:avLst/>
            <a:gdLst/>
            <a:ahLst/>
            <a:cxnLst/>
            <a:rect l="l" t="t" r="r" b="b"/>
            <a:pathLst>
              <a:path w="373835" h="607862">
                <a:moveTo>
                  <a:pt x="0" y="0"/>
                </a:moveTo>
                <a:lnTo>
                  <a:pt x="373835" y="0"/>
                </a:lnTo>
                <a:lnTo>
                  <a:pt x="373835" y="607861"/>
                </a:lnTo>
                <a:lnTo>
                  <a:pt x="0" y="6078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8" name="Freeform 8"/>
          <p:cNvSpPr/>
          <p:nvPr/>
        </p:nvSpPr>
        <p:spPr>
          <a:xfrm>
            <a:off x="8957083" y="1458850"/>
            <a:ext cx="373835" cy="607862"/>
          </a:xfrm>
          <a:custGeom>
            <a:avLst/>
            <a:gdLst/>
            <a:ahLst/>
            <a:cxnLst/>
            <a:rect l="l" t="t" r="r" b="b"/>
            <a:pathLst>
              <a:path w="373835" h="607862">
                <a:moveTo>
                  <a:pt x="0" y="0"/>
                </a:moveTo>
                <a:lnTo>
                  <a:pt x="373834" y="0"/>
                </a:lnTo>
                <a:lnTo>
                  <a:pt x="373834" y="607862"/>
                </a:lnTo>
                <a:lnTo>
                  <a:pt x="0" y="6078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9" name="Freeform 9"/>
          <p:cNvSpPr/>
          <p:nvPr/>
        </p:nvSpPr>
        <p:spPr>
          <a:xfrm>
            <a:off x="14897078" y="1506927"/>
            <a:ext cx="344267" cy="559784"/>
          </a:xfrm>
          <a:custGeom>
            <a:avLst/>
            <a:gdLst/>
            <a:ahLst/>
            <a:cxnLst/>
            <a:rect l="l" t="t" r="r" b="b"/>
            <a:pathLst>
              <a:path w="344267" h="559784">
                <a:moveTo>
                  <a:pt x="0" y="0"/>
                </a:moveTo>
                <a:lnTo>
                  <a:pt x="344268" y="0"/>
                </a:lnTo>
                <a:lnTo>
                  <a:pt x="344268" y="559785"/>
                </a:lnTo>
                <a:lnTo>
                  <a:pt x="0" y="55978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10" name="Group 10"/>
          <p:cNvGrpSpPr/>
          <p:nvPr/>
        </p:nvGrpSpPr>
        <p:grpSpPr>
          <a:xfrm>
            <a:off x="10602435" y="-1833374"/>
            <a:ext cx="13313729" cy="13313729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8B281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2490708" y="5739333"/>
            <a:ext cx="5610073" cy="2153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20"/>
              </a:lnSpc>
              <a:spcBef>
                <a:spcPct val="0"/>
              </a:spcBef>
            </a:pPr>
            <a:r>
              <a:rPr lang="en-US" sz="4400">
                <a:solidFill>
                  <a:srgbClr val="000000"/>
                </a:solidFill>
                <a:latin typeface="Antonio Bold"/>
              </a:rPr>
              <a:t> Application gratuite </a:t>
            </a:r>
          </a:p>
          <a:p>
            <a:pPr algn="ctr">
              <a:lnSpc>
                <a:spcPts val="5720"/>
              </a:lnSpc>
              <a:spcBef>
                <a:spcPct val="0"/>
              </a:spcBef>
            </a:pPr>
            <a:r>
              <a:rPr lang="en-US" sz="4400">
                <a:solidFill>
                  <a:srgbClr val="000000"/>
                </a:solidFill>
                <a:latin typeface="Antonio Bold"/>
              </a:rPr>
              <a:t>pour tous ceux qui </a:t>
            </a:r>
          </a:p>
          <a:p>
            <a:pPr algn="ctr">
              <a:lnSpc>
                <a:spcPts val="5720"/>
              </a:lnSpc>
              <a:spcBef>
                <a:spcPct val="0"/>
              </a:spcBef>
            </a:pPr>
            <a:r>
              <a:rPr lang="en-US" sz="4400">
                <a:solidFill>
                  <a:srgbClr val="000000"/>
                </a:solidFill>
                <a:latin typeface="Antonio Bold"/>
              </a:rPr>
              <a:t>le souhaitent </a:t>
            </a:r>
          </a:p>
        </p:txBody>
      </p:sp>
      <p:sp>
        <p:nvSpPr>
          <p:cNvPr id="13" name="Freeform 13"/>
          <p:cNvSpPr/>
          <p:nvPr/>
        </p:nvSpPr>
        <p:spPr>
          <a:xfrm>
            <a:off x="11344853" y="5845070"/>
            <a:ext cx="1145855" cy="1933933"/>
          </a:xfrm>
          <a:custGeom>
            <a:avLst/>
            <a:gdLst/>
            <a:ahLst/>
            <a:cxnLst/>
            <a:rect l="l" t="t" r="r" b="b"/>
            <a:pathLst>
              <a:path w="1145855" h="1933933">
                <a:moveTo>
                  <a:pt x="0" y="0"/>
                </a:moveTo>
                <a:lnTo>
                  <a:pt x="1145855" y="0"/>
                </a:lnTo>
                <a:lnTo>
                  <a:pt x="1145855" y="1933932"/>
                </a:lnTo>
                <a:lnTo>
                  <a:pt x="0" y="193393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4" name="Freeform 14"/>
          <p:cNvSpPr/>
          <p:nvPr/>
        </p:nvSpPr>
        <p:spPr>
          <a:xfrm>
            <a:off x="4176754" y="6069462"/>
            <a:ext cx="2387608" cy="1438534"/>
          </a:xfrm>
          <a:custGeom>
            <a:avLst/>
            <a:gdLst/>
            <a:ahLst/>
            <a:cxnLst/>
            <a:rect l="l" t="t" r="r" b="b"/>
            <a:pathLst>
              <a:path w="2387608" h="1438534">
                <a:moveTo>
                  <a:pt x="0" y="0"/>
                </a:moveTo>
                <a:lnTo>
                  <a:pt x="2387608" y="0"/>
                </a:lnTo>
                <a:lnTo>
                  <a:pt x="2387608" y="1438534"/>
                </a:lnTo>
                <a:lnTo>
                  <a:pt x="0" y="143853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5" name="Freeform 15"/>
          <p:cNvSpPr/>
          <p:nvPr/>
        </p:nvSpPr>
        <p:spPr>
          <a:xfrm>
            <a:off x="15804344" y="2729797"/>
            <a:ext cx="1927121" cy="1936805"/>
          </a:xfrm>
          <a:custGeom>
            <a:avLst/>
            <a:gdLst/>
            <a:ahLst/>
            <a:cxnLst/>
            <a:rect l="l" t="t" r="r" b="b"/>
            <a:pathLst>
              <a:path w="1927121" h="1936805">
                <a:moveTo>
                  <a:pt x="0" y="0"/>
                </a:moveTo>
                <a:lnTo>
                  <a:pt x="1927121" y="0"/>
                </a:lnTo>
                <a:lnTo>
                  <a:pt x="1927121" y="1936805"/>
                </a:lnTo>
                <a:lnTo>
                  <a:pt x="0" y="193680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6" name="TextBox 16"/>
          <p:cNvSpPr txBox="1"/>
          <p:nvPr/>
        </p:nvSpPr>
        <p:spPr>
          <a:xfrm>
            <a:off x="1982103" y="3021160"/>
            <a:ext cx="4582260" cy="1545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24"/>
              </a:lnSpc>
            </a:pPr>
            <a:r>
              <a:rPr lang="en-US" sz="4446">
                <a:solidFill>
                  <a:srgbClr val="000000"/>
                </a:solidFill>
                <a:latin typeface="Antonio Bold"/>
              </a:rPr>
              <a:t>Acheter chez les producteurs locaux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566482" y="2964139"/>
            <a:ext cx="3674864" cy="1430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20"/>
              </a:lnSpc>
            </a:pPr>
            <a:r>
              <a:rPr lang="en-US" sz="4400">
                <a:solidFill>
                  <a:srgbClr val="000000"/>
                </a:solidFill>
                <a:latin typeface="Antonio Bold"/>
              </a:rPr>
              <a:t>Code source </a:t>
            </a:r>
          </a:p>
          <a:p>
            <a:pPr algn="ctr">
              <a:lnSpc>
                <a:spcPts val="5720"/>
              </a:lnSpc>
              <a:spcBef>
                <a:spcPct val="0"/>
              </a:spcBef>
            </a:pPr>
            <a:r>
              <a:rPr lang="en-US" sz="4400">
                <a:solidFill>
                  <a:srgbClr val="000000"/>
                </a:solidFill>
                <a:latin typeface="Antonio Bold"/>
              </a:rPr>
              <a:t>d’Open Food Fact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71683" y="6077976"/>
            <a:ext cx="3620839" cy="1430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20"/>
              </a:lnSpc>
            </a:pPr>
            <a:r>
              <a:rPr lang="en-US" sz="4400">
                <a:solidFill>
                  <a:srgbClr val="000000"/>
                </a:solidFill>
                <a:latin typeface="Antonio Bold"/>
              </a:rPr>
              <a:t>Carte fidélité </a:t>
            </a:r>
          </a:p>
          <a:p>
            <a:pPr algn="ctr">
              <a:lnSpc>
                <a:spcPts val="5720"/>
              </a:lnSpc>
              <a:spcBef>
                <a:spcPct val="0"/>
              </a:spcBef>
            </a:pPr>
            <a:r>
              <a:rPr lang="en-US" sz="4400">
                <a:solidFill>
                  <a:srgbClr val="000000"/>
                </a:solidFill>
                <a:latin typeface="Antonio Bold"/>
              </a:rPr>
              <a:t>sur l’application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7886701" cy="10287000"/>
          </a:xfrm>
          <a:prstGeom prst="rect">
            <a:avLst/>
          </a:prstGeom>
          <a:solidFill>
            <a:srgbClr val="48B281"/>
          </a:solidFill>
        </p:spPr>
        <p:txBody>
          <a:bodyPr/>
          <a:lstStyle/>
          <a:p>
            <a:endParaRPr lang="fr-FR"/>
          </a:p>
        </p:txBody>
      </p:sp>
      <p:grpSp>
        <p:nvGrpSpPr>
          <p:cNvPr id="3" name="Group 3"/>
          <p:cNvGrpSpPr/>
          <p:nvPr/>
        </p:nvGrpSpPr>
        <p:grpSpPr>
          <a:xfrm rot="-3270436">
            <a:off x="-3819097" y="5388148"/>
            <a:ext cx="12098771" cy="6654453"/>
            <a:chOff x="0" y="0"/>
            <a:chExt cx="4060919" cy="2233549"/>
          </a:xfrm>
        </p:grpSpPr>
        <p:sp>
          <p:nvSpPr>
            <p:cNvPr id="4" name="Freeform 4"/>
            <p:cNvSpPr/>
            <p:nvPr/>
          </p:nvSpPr>
          <p:spPr>
            <a:xfrm>
              <a:off x="19050" y="19050"/>
              <a:ext cx="4022947" cy="2195449"/>
            </a:xfrm>
            <a:custGeom>
              <a:avLst/>
              <a:gdLst/>
              <a:ahLst/>
              <a:cxnLst/>
              <a:rect l="l" t="t" r="r" b="b"/>
              <a:pathLst>
                <a:path w="4022947" h="2195449">
                  <a:moveTo>
                    <a:pt x="2925031" y="2195449"/>
                  </a:moveTo>
                  <a:lnTo>
                    <a:pt x="1097788" y="2195449"/>
                  </a:lnTo>
                  <a:cubicBezTo>
                    <a:pt x="491490" y="2195449"/>
                    <a:pt x="0" y="1703959"/>
                    <a:pt x="0" y="1097661"/>
                  </a:cubicBezTo>
                  <a:cubicBezTo>
                    <a:pt x="0" y="491490"/>
                    <a:pt x="491490" y="0"/>
                    <a:pt x="1097788" y="0"/>
                  </a:cubicBezTo>
                  <a:lnTo>
                    <a:pt x="2925158" y="0"/>
                  </a:lnTo>
                  <a:cubicBezTo>
                    <a:pt x="3531457" y="0"/>
                    <a:pt x="4022947" y="491490"/>
                    <a:pt x="4022947" y="1097788"/>
                  </a:cubicBezTo>
                  <a:cubicBezTo>
                    <a:pt x="4022820" y="1703959"/>
                    <a:pt x="3531329" y="2195449"/>
                    <a:pt x="2925031" y="2195449"/>
                  </a:cubicBezTo>
                  <a:close/>
                </a:path>
              </a:pathLst>
            </a:custGeom>
            <a:solidFill>
              <a:srgbClr val="68D6A3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4060920" cy="2233549"/>
            </a:xfrm>
            <a:custGeom>
              <a:avLst/>
              <a:gdLst/>
              <a:ahLst/>
              <a:cxnLst/>
              <a:rect l="l" t="t" r="r" b="b"/>
              <a:pathLst>
                <a:path w="4060920" h="2233549">
                  <a:moveTo>
                    <a:pt x="2944081" y="2233549"/>
                  </a:moveTo>
                  <a:lnTo>
                    <a:pt x="1116838" y="2233549"/>
                  </a:lnTo>
                  <a:cubicBezTo>
                    <a:pt x="501015" y="2233549"/>
                    <a:pt x="0" y="1732534"/>
                    <a:pt x="0" y="1116838"/>
                  </a:cubicBezTo>
                  <a:cubicBezTo>
                    <a:pt x="0" y="501015"/>
                    <a:pt x="501015" y="0"/>
                    <a:pt x="1116838" y="0"/>
                  </a:cubicBezTo>
                  <a:lnTo>
                    <a:pt x="2944208" y="0"/>
                  </a:lnTo>
                  <a:cubicBezTo>
                    <a:pt x="3559904" y="0"/>
                    <a:pt x="4060920" y="501015"/>
                    <a:pt x="4060920" y="1116838"/>
                  </a:cubicBezTo>
                  <a:cubicBezTo>
                    <a:pt x="4060920" y="1732534"/>
                    <a:pt x="3559904" y="2233549"/>
                    <a:pt x="2944081" y="2233549"/>
                  </a:cubicBezTo>
                  <a:close/>
                  <a:moveTo>
                    <a:pt x="1116838" y="38100"/>
                  </a:moveTo>
                  <a:cubicBezTo>
                    <a:pt x="521970" y="38100"/>
                    <a:pt x="38100" y="521970"/>
                    <a:pt x="38100" y="1116838"/>
                  </a:cubicBezTo>
                  <a:cubicBezTo>
                    <a:pt x="38100" y="1711579"/>
                    <a:pt x="521970" y="2195576"/>
                    <a:pt x="1116838" y="2195576"/>
                  </a:cubicBezTo>
                  <a:lnTo>
                    <a:pt x="2944208" y="2195576"/>
                  </a:lnTo>
                  <a:cubicBezTo>
                    <a:pt x="3538950" y="2195576"/>
                    <a:pt x="4022947" y="1711706"/>
                    <a:pt x="4022947" y="1116838"/>
                  </a:cubicBezTo>
                  <a:cubicBezTo>
                    <a:pt x="4022820" y="521970"/>
                    <a:pt x="3538949" y="38100"/>
                    <a:pt x="2944081" y="38100"/>
                  </a:cubicBezTo>
                  <a:lnTo>
                    <a:pt x="1116838" y="38100"/>
                  </a:lnTo>
                  <a:close/>
                </a:path>
              </a:pathLst>
            </a:custGeom>
            <a:solidFill>
              <a:srgbClr val="68D6A3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6" name="Freeform 6"/>
          <p:cNvSpPr/>
          <p:nvPr/>
        </p:nvSpPr>
        <p:spPr>
          <a:xfrm>
            <a:off x="793651" y="6486334"/>
            <a:ext cx="3843089" cy="3402216"/>
          </a:xfrm>
          <a:custGeom>
            <a:avLst/>
            <a:gdLst/>
            <a:ahLst/>
            <a:cxnLst/>
            <a:rect l="l" t="t" r="r" b="b"/>
            <a:pathLst>
              <a:path w="3843089" h="3402216">
                <a:moveTo>
                  <a:pt x="0" y="0"/>
                </a:moveTo>
                <a:lnTo>
                  <a:pt x="3843089" y="0"/>
                </a:lnTo>
                <a:lnTo>
                  <a:pt x="3843089" y="3402215"/>
                </a:lnTo>
                <a:lnTo>
                  <a:pt x="0" y="340221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TextBox 7"/>
          <p:cNvSpPr txBox="1"/>
          <p:nvPr/>
        </p:nvSpPr>
        <p:spPr>
          <a:xfrm>
            <a:off x="8639349" y="2645728"/>
            <a:ext cx="8956203" cy="4824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000000"/>
                </a:solidFill>
                <a:latin typeface="Antonio Bold"/>
              </a:rPr>
              <a:t>L’équipe EcoBuy vous remercie pour votre attention !!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100</Words>
  <Application>Microsoft Macintosh PowerPoint</Application>
  <PresentationFormat>Personnalisé</PresentationFormat>
  <Paragraphs>32</Paragraphs>
  <Slides>7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Calibri</vt:lpstr>
      <vt:lpstr>Open Sauce Bold</vt:lpstr>
      <vt:lpstr>Open Sauce</vt:lpstr>
      <vt:lpstr>Arial</vt:lpstr>
      <vt:lpstr>Antonio Bold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EcoBuy</dc:title>
  <cp:lastModifiedBy>Justine Cratz</cp:lastModifiedBy>
  <cp:revision>3</cp:revision>
  <dcterms:created xsi:type="dcterms:W3CDTF">2006-08-16T00:00:00Z</dcterms:created>
  <dcterms:modified xsi:type="dcterms:W3CDTF">2023-10-12T11:31:13Z</dcterms:modified>
  <dc:identifier>DAFvcK8-HcA</dc:identifier>
</cp:coreProperties>
</file>